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91" r:id="rId2"/>
    <p:sldMasterId id="2147483681" r:id="rId3"/>
    <p:sldMasterId id="2147483685" r:id="rId4"/>
  </p:sldMasterIdLst>
  <p:notesMasterIdLst>
    <p:notesMasterId r:id="rId39"/>
  </p:notesMasterIdLst>
  <p:sldIdLst>
    <p:sldId id="257" r:id="rId5"/>
    <p:sldId id="267" r:id="rId6"/>
    <p:sldId id="268" r:id="rId7"/>
    <p:sldId id="269" r:id="rId8"/>
    <p:sldId id="270"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9" r:id="rId25"/>
    <p:sldId id="290" r:id="rId26"/>
    <p:sldId id="291" r:id="rId27"/>
    <p:sldId id="292" r:id="rId28"/>
    <p:sldId id="287" r:id="rId29"/>
    <p:sldId id="288" r:id="rId30"/>
    <p:sldId id="293" r:id="rId31"/>
    <p:sldId id="294" r:id="rId32"/>
    <p:sldId id="295" r:id="rId33"/>
    <p:sldId id="296" r:id="rId34"/>
    <p:sldId id="297" r:id="rId35"/>
    <p:sldId id="298" r:id="rId36"/>
    <p:sldId id="299" r:id="rId37"/>
    <p:sldId id="30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546"/>
    <a:srgbClr val="002C59"/>
    <a:srgbClr val="D3D8DE"/>
    <a:srgbClr val="00B4EF"/>
    <a:srgbClr val="CDD8D8"/>
    <a:srgbClr val="004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5" autoAdjust="0"/>
    <p:restoredTop sz="64223" autoAdjust="0"/>
  </p:normalViewPr>
  <p:slideViewPr>
    <p:cSldViewPr snapToGrid="0" snapToObjects="1">
      <p:cViewPr>
        <p:scale>
          <a:sx n="100" d="100"/>
          <a:sy n="100" d="100"/>
        </p:scale>
        <p:origin x="-1104"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2" d="100"/>
          <a:sy n="92" d="100"/>
        </p:scale>
        <p:origin x="-373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1EFD1-8CFC-4969-B351-23AF34B79C13}"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584AD6FD-3EAF-4616-9B4A-623BA76ED7D2}">
      <dgm:prSet phldrT="[Text]"/>
      <dgm:spPr/>
      <dgm:t>
        <a:bodyPr/>
        <a:lstStyle/>
        <a:p>
          <a:r>
            <a:rPr lang="en-US" dirty="0" smtClean="0"/>
            <a:t>SAPP Committee- Kate Shamszad and Quinn Franklin</a:t>
          </a:r>
          <a:endParaRPr lang="en-US" dirty="0"/>
        </a:p>
      </dgm:t>
    </dgm:pt>
    <dgm:pt modelId="{78A46B35-B6DE-437A-8028-A9D5286CF699}" type="parTrans" cxnId="{271BB238-96A4-41F4-9B71-220D77038AD3}">
      <dgm:prSet/>
      <dgm:spPr/>
      <dgm:t>
        <a:bodyPr/>
        <a:lstStyle/>
        <a:p>
          <a:endParaRPr lang="en-US"/>
        </a:p>
      </dgm:t>
    </dgm:pt>
    <dgm:pt modelId="{A97BF4AE-2BB4-4DF8-9231-CFB4402F2057}" type="sibTrans" cxnId="{271BB238-96A4-41F4-9B71-220D77038AD3}">
      <dgm:prSet/>
      <dgm:spPr/>
      <dgm:t>
        <a:bodyPr/>
        <a:lstStyle/>
        <a:p>
          <a:endParaRPr lang="en-US"/>
        </a:p>
      </dgm:t>
    </dgm:pt>
    <dgm:pt modelId="{38673722-FE97-4C68-AB03-DFBEC5D8C37A}" type="asst">
      <dgm:prSet phldrT="[Text]"/>
      <dgm:spPr/>
      <dgm:t>
        <a:bodyPr/>
        <a:lstStyle/>
        <a:p>
          <a:r>
            <a:rPr lang="en-US" dirty="0" smtClean="0"/>
            <a:t>Board Liaison- Anne Claire Hickman</a:t>
          </a:r>
          <a:endParaRPr lang="en-US" dirty="0"/>
        </a:p>
      </dgm:t>
    </dgm:pt>
    <dgm:pt modelId="{D38A21D3-00A5-4965-87B6-6A15BE216CE2}" type="parTrans" cxnId="{B731AB40-0A05-45C7-812B-30CB57A74F17}">
      <dgm:prSet/>
      <dgm:spPr/>
      <dgm:t>
        <a:bodyPr/>
        <a:lstStyle/>
        <a:p>
          <a:endParaRPr lang="en-US"/>
        </a:p>
      </dgm:t>
    </dgm:pt>
    <dgm:pt modelId="{0A259CAC-FD17-4781-AD03-A6C48FA42AE2}" type="sibTrans" cxnId="{B731AB40-0A05-45C7-812B-30CB57A74F17}">
      <dgm:prSet/>
      <dgm:spPr/>
      <dgm:t>
        <a:bodyPr/>
        <a:lstStyle/>
        <a:p>
          <a:endParaRPr lang="en-US"/>
        </a:p>
      </dgm:t>
    </dgm:pt>
    <dgm:pt modelId="{ED7C4BDA-A9B9-44D3-9217-76717543F450}">
      <dgm:prSet phldrT="[Text]"/>
      <dgm:spPr/>
      <dgm:t>
        <a:bodyPr/>
        <a:lstStyle/>
        <a:p>
          <a:r>
            <a:rPr lang="en-US" dirty="0" smtClean="0"/>
            <a:t>Research Proposal Sub-Committee- Jennifer Staab and Ali </a:t>
          </a:r>
          <a:r>
            <a:rPr lang="en-US" dirty="0" err="1" smtClean="0"/>
            <a:t>Christler</a:t>
          </a:r>
          <a:endParaRPr lang="en-US" dirty="0"/>
        </a:p>
      </dgm:t>
    </dgm:pt>
    <dgm:pt modelId="{D359505D-1DB5-418B-B6FC-5AD1F7CA7D7A}" type="parTrans" cxnId="{20FF3A21-0DA5-486C-96C4-E5698452CEE9}">
      <dgm:prSet/>
      <dgm:spPr/>
      <dgm:t>
        <a:bodyPr/>
        <a:lstStyle/>
        <a:p>
          <a:endParaRPr lang="en-US"/>
        </a:p>
      </dgm:t>
    </dgm:pt>
    <dgm:pt modelId="{81CF5BF6-E359-4D45-BB83-E4FE7A12EF74}" type="sibTrans" cxnId="{20FF3A21-0DA5-486C-96C4-E5698452CEE9}">
      <dgm:prSet/>
      <dgm:spPr/>
      <dgm:t>
        <a:bodyPr/>
        <a:lstStyle/>
        <a:p>
          <a:endParaRPr lang="en-US"/>
        </a:p>
      </dgm:t>
    </dgm:pt>
    <dgm:pt modelId="{2724043C-F924-4AE8-ACF8-AA8D79302B34}">
      <dgm:prSet/>
      <dgm:spPr/>
      <dgm:t>
        <a:bodyPr/>
        <a:lstStyle/>
        <a:p>
          <a:r>
            <a:rPr lang="en-US" dirty="0" smtClean="0"/>
            <a:t>Education, Outreach, and Awareness Sub-Committee- Annette Bonjour and Emily Jones</a:t>
          </a:r>
          <a:endParaRPr lang="en-US" dirty="0"/>
        </a:p>
      </dgm:t>
    </dgm:pt>
    <dgm:pt modelId="{B62912CC-6F2E-4514-81AB-886F8AED28F8}" type="parTrans" cxnId="{F34F2ED8-4BAF-403F-A3F5-CFFE4A4D1C3E}">
      <dgm:prSet/>
      <dgm:spPr/>
      <dgm:t>
        <a:bodyPr/>
        <a:lstStyle/>
        <a:p>
          <a:endParaRPr lang="en-US"/>
        </a:p>
      </dgm:t>
    </dgm:pt>
    <dgm:pt modelId="{4D93FEB7-1733-409E-BC66-7855342E5C9D}" type="sibTrans" cxnId="{F34F2ED8-4BAF-403F-A3F5-CFFE4A4D1C3E}">
      <dgm:prSet/>
      <dgm:spPr/>
      <dgm:t>
        <a:bodyPr/>
        <a:lstStyle/>
        <a:p>
          <a:endParaRPr lang="en-US"/>
        </a:p>
      </dgm:t>
    </dgm:pt>
    <dgm:pt modelId="{D2180989-D5E0-4BAF-A162-A464E9C2DBF7}">
      <dgm:prSet/>
      <dgm:spPr/>
      <dgm:t>
        <a:bodyPr/>
        <a:lstStyle/>
        <a:p>
          <a:r>
            <a:rPr lang="en-US" dirty="0" smtClean="0"/>
            <a:t>Benchmarking and Database Sub-Committee-Patrice </a:t>
          </a:r>
          <a:r>
            <a:rPr lang="en-US" dirty="0" err="1" smtClean="0"/>
            <a:t>Brylske</a:t>
          </a:r>
          <a:r>
            <a:rPr lang="en-US" dirty="0" smtClean="0"/>
            <a:t> and Michael Towne</a:t>
          </a:r>
          <a:endParaRPr lang="en-US" dirty="0"/>
        </a:p>
      </dgm:t>
    </dgm:pt>
    <dgm:pt modelId="{F4AA9D1E-57C8-49A9-B9FA-22A0EC732E11}" type="parTrans" cxnId="{B5F01FE4-ADCC-478C-86AA-03027E3B358A}">
      <dgm:prSet/>
      <dgm:spPr/>
      <dgm:t>
        <a:bodyPr/>
        <a:lstStyle/>
        <a:p>
          <a:endParaRPr lang="en-US"/>
        </a:p>
      </dgm:t>
    </dgm:pt>
    <dgm:pt modelId="{254E69FD-86A4-423B-B59D-E70CFE0206AC}" type="sibTrans" cxnId="{B5F01FE4-ADCC-478C-86AA-03027E3B358A}">
      <dgm:prSet/>
      <dgm:spPr/>
      <dgm:t>
        <a:bodyPr/>
        <a:lstStyle/>
        <a:p>
          <a:endParaRPr lang="en-US"/>
        </a:p>
      </dgm:t>
    </dgm:pt>
    <dgm:pt modelId="{19F4725C-37CD-475B-B563-19D02ABEF915}" type="asst">
      <dgm:prSet/>
      <dgm:spPr/>
      <dgm:t>
        <a:bodyPr/>
        <a:lstStyle/>
        <a:p>
          <a:r>
            <a:rPr lang="en-US" dirty="0" smtClean="0"/>
            <a:t>Staff Liaison- Meagan </a:t>
          </a:r>
          <a:r>
            <a:rPr lang="en-US" dirty="0" err="1" smtClean="0"/>
            <a:t>Roloff</a:t>
          </a:r>
          <a:endParaRPr lang="en-US" dirty="0"/>
        </a:p>
      </dgm:t>
    </dgm:pt>
    <dgm:pt modelId="{A9AFF5E9-5376-4113-88CB-C0E5EE029172}" type="parTrans" cxnId="{B85DA001-8BAF-4343-A464-828C6EBEC8D2}">
      <dgm:prSet/>
      <dgm:spPr/>
      <dgm:t>
        <a:bodyPr/>
        <a:lstStyle/>
        <a:p>
          <a:endParaRPr lang="en-US"/>
        </a:p>
      </dgm:t>
    </dgm:pt>
    <dgm:pt modelId="{43157976-0899-40DD-81EE-6A66CF5D6E4C}" type="sibTrans" cxnId="{B85DA001-8BAF-4343-A464-828C6EBEC8D2}">
      <dgm:prSet/>
      <dgm:spPr/>
      <dgm:t>
        <a:bodyPr/>
        <a:lstStyle/>
        <a:p>
          <a:endParaRPr lang="en-US"/>
        </a:p>
      </dgm:t>
    </dgm:pt>
    <dgm:pt modelId="{C61AB244-9AB5-4FA5-BB6C-DABBC642632F}">
      <dgm:prSet/>
      <dgm:spPr/>
      <dgm:t>
        <a:bodyPr/>
        <a:lstStyle/>
        <a:p>
          <a:r>
            <a:rPr lang="en-US" dirty="0" smtClean="0"/>
            <a:t>To create research, EBP, and QI proposals for the CLC, along with developing a sustainability plan for revisiting and updating related documents or work.</a:t>
          </a:r>
          <a:endParaRPr lang="en-US" dirty="0"/>
        </a:p>
      </dgm:t>
    </dgm:pt>
    <dgm:pt modelId="{37578C23-D9ED-4A47-875D-279BF6CAB4CD}" type="parTrans" cxnId="{DC3D6A59-A153-4390-83A7-BA5A95361A42}">
      <dgm:prSet/>
      <dgm:spPr/>
      <dgm:t>
        <a:bodyPr/>
        <a:lstStyle/>
        <a:p>
          <a:endParaRPr lang="en-US"/>
        </a:p>
      </dgm:t>
    </dgm:pt>
    <dgm:pt modelId="{5C68CB1B-EFF2-45B0-A4EA-F58A41E2DE70}" type="sibTrans" cxnId="{DC3D6A59-A153-4390-83A7-BA5A95361A42}">
      <dgm:prSet/>
      <dgm:spPr/>
      <dgm:t>
        <a:bodyPr/>
        <a:lstStyle/>
        <a:p>
          <a:endParaRPr lang="en-US"/>
        </a:p>
      </dgm:t>
    </dgm:pt>
    <dgm:pt modelId="{2FCD1592-B011-48CB-8898-E3CD54AEFAA7}">
      <dgm:prSet/>
      <dgm:spPr/>
      <dgm:t>
        <a:bodyPr/>
        <a:lstStyle/>
        <a:p>
          <a:r>
            <a:rPr lang="en-US" dirty="0" smtClean="0"/>
            <a:t>To make the membership aware of research, QI processes, and maintain a platform that supports networking of child life professionals interested in the topic. </a:t>
          </a:r>
        </a:p>
        <a:p>
          <a:r>
            <a:rPr lang="en-US" dirty="0" smtClean="0"/>
            <a:t>To help promote and build the skill set of professional members related to research/EBP/QI through education offerings and mentorship.</a:t>
          </a:r>
        </a:p>
        <a:p>
          <a:endParaRPr lang="en-US" dirty="0"/>
        </a:p>
      </dgm:t>
    </dgm:pt>
    <dgm:pt modelId="{B5E3B05C-3070-4986-90D3-CDA9CAC45E0F}" type="parTrans" cxnId="{F04FC8E3-B2CD-4A50-B936-BE930E9F875D}">
      <dgm:prSet/>
      <dgm:spPr/>
      <dgm:t>
        <a:bodyPr/>
        <a:lstStyle/>
        <a:p>
          <a:endParaRPr lang="en-US"/>
        </a:p>
      </dgm:t>
    </dgm:pt>
    <dgm:pt modelId="{53BCF12A-6023-4EE2-B270-F77C62795FAA}" type="sibTrans" cxnId="{F04FC8E3-B2CD-4A50-B936-BE930E9F875D}">
      <dgm:prSet/>
      <dgm:spPr/>
      <dgm:t>
        <a:bodyPr/>
        <a:lstStyle/>
        <a:p>
          <a:endParaRPr lang="en-US"/>
        </a:p>
      </dgm:t>
    </dgm:pt>
    <dgm:pt modelId="{0AC0AA21-0828-4D0D-BBCF-55E5B6B448A3}">
      <dgm:prSet/>
      <dgm:spPr/>
      <dgm:t>
        <a:bodyPr/>
        <a:lstStyle/>
        <a:p>
          <a:r>
            <a:rPr lang="en-US" dirty="0" smtClean="0"/>
            <a:t>To develop and oversee a benchmarking and research data center</a:t>
          </a:r>
          <a:endParaRPr lang="en-US" dirty="0"/>
        </a:p>
      </dgm:t>
    </dgm:pt>
    <dgm:pt modelId="{4A896C9A-0CBB-4FFF-BD82-66FF39E14F5F}" type="parTrans" cxnId="{7B090E1F-BF1C-4534-85A3-BCC7C38FBCC7}">
      <dgm:prSet/>
      <dgm:spPr/>
      <dgm:t>
        <a:bodyPr/>
        <a:lstStyle/>
        <a:p>
          <a:endParaRPr lang="en-US"/>
        </a:p>
      </dgm:t>
    </dgm:pt>
    <dgm:pt modelId="{26CC4E2B-A404-4252-9FD3-06623F00CA7C}" type="sibTrans" cxnId="{7B090E1F-BF1C-4534-85A3-BCC7C38FBCC7}">
      <dgm:prSet/>
      <dgm:spPr/>
      <dgm:t>
        <a:bodyPr/>
        <a:lstStyle/>
        <a:p>
          <a:endParaRPr lang="en-US"/>
        </a:p>
      </dgm:t>
    </dgm:pt>
    <dgm:pt modelId="{FACFC7B2-8410-49BA-9242-626CB899CD1B}">
      <dgm:prSet/>
      <dgm:spPr>
        <a:solidFill>
          <a:schemeClr val="accent6"/>
        </a:solidFill>
      </dgm:spPr>
      <dgm:t>
        <a:bodyPr/>
        <a:lstStyle/>
        <a:p>
          <a:r>
            <a:rPr lang="en-US" dirty="0" smtClean="0"/>
            <a:t>The SAPP Committee will support ACLP’s strategic plan by promoting, encouraging, and educating the membership regarding all aspects of research, EBP, and scholarly publication and presentation</a:t>
          </a:r>
          <a:endParaRPr lang="en-US" dirty="0"/>
        </a:p>
      </dgm:t>
    </dgm:pt>
    <dgm:pt modelId="{008032F0-3D57-4391-99ED-7512BDBADA8E}" type="parTrans" cxnId="{D173C342-2ADB-4803-8C4D-B648B8F71A10}">
      <dgm:prSet/>
      <dgm:spPr/>
      <dgm:t>
        <a:bodyPr/>
        <a:lstStyle/>
        <a:p>
          <a:endParaRPr lang="en-US"/>
        </a:p>
      </dgm:t>
    </dgm:pt>
    <dgm:pt modelId="{CA342082-6B49-44EF-B3AC-5BBDFC6179C2}" type="sibTrans" cxnId="{D173C342-2ADB-4803-8C4D-B648B8F71A10}">
      <dgm:prSet/>
      <dgm:spPr/>
      <dgm:t>
        <a:bodyPr/>
        <a:lstStyle/>
        <a:p>
          <a:endParaRPr lang="en-US"/>
        </a:p>
      </dgm:t>
    </dgm:pt>
    <dgm:pt modelId="{DB2D4BEA-64EC-4479-A5B8-74422A8A48A6}" type="pres">
      <dgm:prSet presAssocID="{FD71EFD1-8CFC-4969-B351-23AF34B79C13}" presName="hierChild1" presStyleCnt="0">
        <dgm:presLayoutVars>
          <dgm:orgChart val="1"/>
          <dgm:chPref val="1"/>
          <dgm:dir/>
          <dgm:animOne val="branch"/>
          <dgm:animLvl val="lvl"/>
          <dgm:resizeHandles/>
        </dgm:presLayoutVars>
      </dgm:prSet>
      <dgm:spPr/>
      <dgm:t>
        <a:bodyPr/>
        <a:lstStyle/>
        <a:p>
          <a:endParaRPr lang="en-US"/>
        </a:p>
      </dgm:t>
    </dgm:pt>
    <dgm:pt modelId="{A4B013E8-23BD-465C-9012-9F50BE0C1974}" type="pres">
      <dgm:prSet presAssocID="{584AD6FD-3EAF-4616-9B4A-623BA76ED7D2}" presName="hierRoot1" presStyleCnt="0">
        <dgm:presLayoutVars>
          <dgm:hierBranch val="init"/>
        </dgm:presLayoutVars>
      </dgm:prSet>
      <dgm:spPr/>
    </dgm:pt>
    <dgm:pt modelId="{E44DA278-2050-477E-B53F-BBC82496F294}" type="pres">
      <dgm:prSet presAssocID="{584AD6FD-3EAF-4616-9B4A-623BA76ED7D2}" presName="rootComposite1" presStyleCnt="0"/>
      <dgm:spPr/>
    </dgm:pt>
    <dgm:pt modelId="{BD0F8358-8F8D-485B-AF8C-CD6A03403F2D}" type="pres">
      <dgm:prSet presAssocID="{584AD6FD-3EAF-4616-9B4A-623BA76ED7D2}" presName="rootText1" presStyleLbl="node0" presStyleIdx="0" presStyleCnt="2">
        <dgm:presLayoutVars>
          <dgm:chPref val="3"/>
        </dgm:presLayoutVars>
      </dgm:prSet>
      <dgm:spPr/>
      <dgm:t>
        <a:bodyPr/>
        <a:lstStyle/>
        <a:p>
          <a:endParaRPr lang="en-US"/>
        </a:p>
      </dgm:t>
    </dgm:pt>
    <dgm:pt modelId="{4400A9A6-E882-4570-9518-EA7CD2CCCF97}" type="pres">
      <dgm:prSet presAssocID="{584AD6FD-3EAF-4616-9B4A-623BA76ED7D2}" presName="rootConnector1" presStyleLbl="node1" presStyleIdx="0" presStyleCnt="0"/>
      <dgm:spPr/>
      <dgm:t>
        <a:bodyPr/>
        <a:lstStyle/>
        <a:p>
          <a:endParaRPr lang="en-US"/>
        </a:p>
      </dgm:t>
    </dgm:pt>
    <dgm:pt modelId="{2DF02522-90DE-42CC-97B0-AD20D82D0F63}" type="pres">
      <dgm:prSet presAssocID="{584AD6FD-3EAF-4616-9B4A-623BA76ED7D2}" presName="hierChild2" presStyleCnt="0"/>
      <dgm:spPr/>
    </dgm:pt>
    <dgm:pt modelId="{9E9961EF-964A-45B2-951F-A244E80F1080}" type="pres">
      <dgm:prSet presAssocID="{D359505D-1DB5-418B-B6FC-5AD1F7CA7D7A}" presName="Name37" presStyleLbl="parChTrans1D2" presStyleIdx="0" presStyleCnt="5"/>
      <dgm:spPr/>
      <dgm:t>
        <a:bodyPr/>
        <a:lstStyle/>
        <a:p>
          <a:endParaRPr lang="en-US"/>
        </a:p>
      </dgm:t>
    </dgm:pt>
    <dgm:pt modelId="{F4026F02-538F-441D-AC75-7A3E6804C55A}" type="pres">
      <dgm:prSet presAssocID="{ED7C4BDA-A9B9-44D3-9217-76717543F450}" presName="hierRoot2" presStyleCnt="0">
        <dgm:presLayoutVars>
          <dgm:hierBranch val="init"/>
        </dgm:presLayoutVars>
      </dgm:prSet>
      <dgm:spPr/>
    </dgm:pt>
    <dgm:pt modelId="{D55AB42E-A991-4134-848D-817BB4E0C681}" type="pres">
      <dgm:prSet presAssocID="{ED7C4BDA-A9B9-44D3-9217-76717543F450}" presName="rootComposite" presStyleCnt="0"/>
      <dgm:spPr/>
    </dgm:pt>
    <dgm:pt modelId="{983FBD6B-8ABD-4D72-87D6-DC4111AA6D40}" type="pres">
      <dgm:prSet presAssocID="{ED7C4BDA-A9B9-44D3-9217-76717543F450}" presName="rootText" presStyleLbl="node2" presStyleIdx="0" presStyleCnt="3">
        <dgm:presLayoutVars>
          <dgm:chPref val="3"/>
        </dgm:presLayoutVars>
      </dgm:prSet>
      <dgm:spPr/>
      <dgm:t>
        <a:bodyPr/>
        <a:lstStyle/>
        <a:p>
          <a:endParaRPr lang="en-US"/>
        </a:p>
      </dgm:t>
    </dgm:pt>
    <dgm:pt modelId="{63B0C235-58E8-42E1-995E-4904230051C9}" type="pres">
      <dgm:prSet presAssocID="{ED7C4BDA-A9B9-44D3-9217-76717543F450}" presName="rootConnector" presStyleLbl="node2" presStyleIdx="0" presStyleCnt="3"/>
      <dgm:spPr/>
      <dgm:t>
        <a:bodyPr/>
        <a:lstStyle/>
        <a:p>
          <a:endParaRPr lang="en-US"/>
        </a:p>
      </dgm:t>
    </dgm:pt>
    <dgm:pt modelId="{7628B4CB-1996-4B03-A005-D147F78D2529}" type="pres">
      <dgm:prSet presAssocID="{ED7C4BDA-A9B9-44D3-9217-76717543F450}" presName="hierChild4" presStyleCnt="0"/>
      <dgm:spPr/>
    </dgm:pt>
    <dgm:pt modelId="{42853FAA-4789-4E6F-9231-8A27051FC0FE}" type="pres">
      <dgm:prSet presAssocID="{37578C23-D9ED-4A47-875D-279BF6CAB4CD}" presName="Name37" presStyleLbl="parChTrans1D3" presStyleIdx="0" presStyleCnt="3"/>
      <dgm:spPr/>
      <dgm:t>
        <a:bodyPr/>
        <a:lstStyle/>
        <a:p>
          <a:endParaRPr lang="en-US"/>
        </a:p>
      </dgm:t>
    </dgm:pt>
    <dgm:pt modelId="{1E05063F-3421-445D-B00D-BC268263B065}" type="pres">
      <dgm:prSet presAssocID="{C61AB244-9AB5-4FA5-BB6C-DABBC642632F}" presName="hierRoot2" presStyleCnt="0">
        <dgm:presLayoutVars>
          <dgm:hierBranch val="init"/>
        </dgm:presLayoutVars>
      </dgm:prSet>
      <dgm:spPr/>
    </dgm:pt>
    <dgm:pt modelId="{F5FDB273-1995-49D0-92AB-95C11EAB134C}" type="pres">
      <dgm:prSet presAssocID="{C61AB244-9AB5-4FA5-BB6C-DABBC642632F}" presName="rootComposite" presStyleCnt="0"/>
      <dgm:spPr/>
    </dgm:pt>
    <dgm:pt modelId="{4DA44D33-0EFB-4B89-A6A9-C03443D476F4}" type="pres">
      <dgm:prSet presAssocID="{C61AB244-9AB5-4FA5-BB6C-DABBC642632F}" presName="rootText" presStyleLbl="node3" presStyleIdx="0" presStyleCnt="3">
        <dgm:presLayoutVars>
          <dgm:chPref val="3"/>
        </dgm:presLayoutVars>
      </dgm:prSet>
      <dgm:spPr/>
      <dgm:t>
        <a:bodyPr/>
        <a:lstStyle/>
        <a:p>
          <a:endParaRPr lang="en-US"/>
        </a:p>
      </dgm:t>
    </dgm:pt>
    <dgm:pt modelId="{E63E4C2F-C8C8-4BBE-9EA4-F7BD36A04477}" type="pres">
      <dgm:prSet presAssocID="{C61AB244-9AB5-4FA5-BB6C-DABBC642632F}" presName="rootConnector" presStyleLbl="node3" presStyleIdx="0" presStyleCnt="3"/>
      <dgm:spPr/>
      <dgm:t>
        <a:bodyPr/>
        <a:lstStyle/>
        <a:p>
          <a:endParaRPr lang="en-US"/>
        </a:p>
      </dgm:t>
    </dgm:pt>
    <dgm:pt modelId="{4BFEC8D7-2725-41B4-872E-C111ED628BEB}" type="pres">
      <dgm:prSet presAssocID="{C61AB244-9AB5-4FA5-BB6C-DABBC642632F}" presName="hierChild4" presStyleCnt="0"/>
      <dgm:spPr/>
    </dgm:pt>
    <dgm:pt modelId="{F2259091-6AE2-41BB-A557-B8BEA4CA00E0}" type="pres">
      <dgm:prSet presAssocID="{C61AB244-9AB5-4FA5-BB6C-DABBC642632F}" presName="hierChild5" presStyleCnt="0"/>
      <dgm:spPr/>
    </dgm:pt>
    <dgm:pt modelId="{8A293713-05BF-4162-9D84-465DD6D12861}" type="pres">
      <dgm:prSet presAssocID="{ED7C4BDA-A9B9-44D3-9217-76717543F450}" presName="hierChild5" presStyleCnt="0"/>
      <dgm:spPr/>
    </dgm:pt>
    <dgm:pt modelId="{7C5E9E43-F28E-414C-A9C6-7531D22CA859}" type="pres">
      <dgm:prSet presAssocID="{B62912CC-6F2E-4514-81AB-886F8AED28F8}" presName="Name37" presStyleLbl="parChTrans1D2" presStyleIdx="1" presStyleCnt="5"/>
      <dgm:spPr/>
      <dgm:t>
        <a:bodyPr/>
        <a:lstStyle/>
        <a:p>
          <a:endParaRPr lang="en-US"/>
        </a:p>
      </dgm:t>
    </dgm:pt>
    <dgm:pt modelId="{A65769FF-B694-4A56-9AE2-3D641EB40EE9}" type="pres">
      <dgm:prSet presAssocID="{2724043C-F924-4AE8-ACF8-AA8D79302B34}" presName="hierRoot2" presStyleCnt="0">
        <dgm:presLayoutVars>
          <dgm:hierBranch val="init"/>
        </dgm:presLayoutVars>
      </dgm:prSet>
      <dgm:spPr/>
    </dgm:pt>
    <dgm:pt modelId="{5E307057-B2A4-44E6-AF60-8353154E7E71}" type="pres">
      <dgm:prSet presAssocID="{2724043C-F924-4AE8-ACF8-AA8D79302B34}" presName="rootComposite" presStyleCnt="0"/>
      <dgm:spPr/>
    </dgm:pt>
    <dgm:pt modelId="{BF7BE1FE-39B4-4FAE-A82E-06274363C2CC}" type="pres">
      <dgm:prSet presAssocID="{2724043C-F924-4AE8-ACF8-AA8D79302B34}" presName="rootText" presStyleLbl="node2" presStyleIdx="1" presStyleCnt="3">
        <dgm:presLayoutVars>
          <dgm:chPref val="3"/>
        </dgm:presLayoutVars>
      </dgm:prSet>
      <dgm:spPr/>
      <dgm:t>
        <a:bodyPr/>
        <a:lstStyle/>
        <a:p>
          <a:endParaRPr lang="en-US"/>
        </a:p>
      </dgm:t>
    </dgm:pt>
    <dgm:pt modelId="{57C3FD9A-D7EE-479D-9685-47BE0E5F985E}" type="pres">
      <dgm:prSet presAssocID="{2724043C-F924-4AE8-ACF8-AA8D79302B34}" presName="rootConnector" presStyleLbl="node2" presStyleIdx="1" presStyleCnt="3"/>
      <dgm:spPr/>
      <dgm:t>
        <a:bodyPr/>
        <a:lstStyle/>
        <a:p>
          <a:endParaRPr lang="en-US"/>
        </a:p>
      </dgm:t>
    </dgm:pt>
    <dgm:pt modelId="{80B39B91-09FB-46D2-9484-50A72AD42A1D}" type="pres">
      <dgm:prSet presAssocID="{2724043C-F924-4AE8-ACF8-AA8D79302B34}" presName="hierChild4" presStyleCnt="0"/>
      <dgm:spPr/>
    </dgm:pt>
    <dgm:pt modelId="{4A653A13-A35A-4290-A5C7-A3F92BE9D119}" type="pres">
      <dgm:prSet presAssocID="{B5E3B05C-3070-4986-90D3-CDA9CAC45E0F}" presName="Name37" presStyleLbl="parChTrans1D3" presStyleIdx="1" presStyleCnt="3"/>
      <dgm:spPr/>
      <dgm:t>
        <a:bodyPr/>
        <a:lstStyle/>
        <a:p>
          <a:endParaRPr lang="en-US"/>
        </a:p>
      </dgm:t>
    </dgm:pt>
    <dgm:pt modelId="{BD2AB65C-EB22-4BC3-A318-8C5A7E369730}" type="pres">
      <dgm:prSet presAssocID="{2FCD1592-B011-48CB-8898-E3CD54AEFAA7}" presName="hierRoot2" presStyleCnt="0">
        <dgm:presLayoutVars>
          <dgm:hierBranch val="init"/>
        </dgm:presLayoutVars>
      </dgm:prSet>
      <dgm:spPr/>
    </dgm:pt>
    <dgm:pt modelId="{D5920AAD-0AE0-45AA-B84C-DC81B0E3E439}" type="pres">
      <dgm:prSet presAssocID="{2FCD1592-B011-48CB-8898-E3CD54AEFAA7}" presName="rootComposite" presStyleCnt="0"/>
      <dgm:spPr/>
    </dgm:pt>
    <dgm:pt modelId="{FC13B7B2-6CA6-467E-8984-8828D738A685}" type="pres">
      <dgm:prSet presAssocID="{2FCD1592-B011-48CB-8898-E3CD54AEFAA7}" presName="rootText" presStyleLbl="node3" presStyleIdx="1" presStyleCnt="3" custScaleY="217490">
        <dgm:presLayoutVars>
          <dgm:chPref val="3"/>
        </dgm:presLayoutVars>
      </dgm:prSet>
      <dgm:spPr/>
      <dgm:t>
        <a:bodyPr/>
        <a:lstStyle/>
        <a:p>
          <a:endParaRPr lang="en-US"/>
        </a:p>
      </dgm:t>
    </dgm:pt>
    <dgm:pt modelId="{B6407387-5D0C-43BA-830B-45E4CFEBE40D}" type="pres">
      <dgm:prSet presAssocID="{2FCD1592-B011-48CB-8898-E3CD54AEFAA7}" presName="rootConnector" presStyleLbl="node3" presStyleIdx="1" presStyleCnt="3"/>
      <dgm:spPr/>
      <dgm:t>
        <a:bodyPr/>
        <a:lstStyle/>
        <a:p>
          <a:endParaRPr lang="en-US"/>
        </a:p>
      </dgm:t>
    </dgm:pt>
    <dgm:pt modelId="{F1639315-3CC9-4C1A-9E80-88A5ECA8D87F}" type="pres">
      <dgm:prSet presAssocID="{2FCD1592-B011-48CB-8898-E3CD54AEFAA7}" presName="hierChild4" presStyleCnt="0"/>
      <dgm:spPr/>
    </dgm:pt>
    <dgm:pt modelId="{6348460B-A866-46E5-9149-D33EF401859D}" type="pres">
      <dgm:prSet presAssocID="{2FCD1592-B011-48CB-8898-E3CD54AEFAA7}" presName="hierChild5" presStyleCnt="0"/>
      <dgm:spPr/>
    </dgm:pt>
    <dgm:pt modelId="{785589E6-AEF0-4B87-9093-0A8B4FC66507}" type="pres">
      <dgm:prSet presAssocID="{2724043C-F924-4AE8-ACF8-AA8D79302B34}" presName="hierChild5" presStyleCnt="0"/>
      <dgm:spPr/>
    </dgm:pt>
    <dgm:pt modelId="{5FD3EBB6-6949-4991-BADB-B7E88F604F70}" type="pres">
      <dgm:prSet presAssocID="{F4AA9D1E-57C8-49A9-B9FA-22A0EC732E11}" presName="Name37" presStyleLbl="parChTrans1D2" presStyleIdx="2" presStyleCnt="5"/>
      <dgm:spPr/>
      <dgm:t>
        <a:bodyPr/>
        <a:lstStyle/>
        <a:p>
          <a:endParaRPr lang="en-US"/>
        </a:p>
      </dgm:t>
    </dgm:pt>
    <dgm:pt modelId="{59AFDC64-015A-42BA-B3A7-0BD1B84AD8AC}" type="pres">
      <dgm:prSet presAssocID="{D2180989-D5E0-4BAF-A162-A464E9C2DBF7}" presName="hierRoot2" presStyleCnt="0">
        <dgm:presLayoutVars>
          <dgm:hierBranch val="init"/>
        </dgm:presLayoutVars>
      </dgm:prSet>
      <dgm:spPr/>
    </dgm:pt>
    <dgm:pt modelId="{C6C064B9-8BFC-4478-8444-D16808FBB1E0}" type="pres">
      <dgm:prSet presAssocID="{D2180989-D5E0-4BAF-A162-A464E9C2DBF7}" presName="rootComposite" presStyleCnt="0"/>
      <dgm:spPr/>
    </dgm:pt>
    <dgm:pt modelId="{CA523E80-36F2-4ABC-9712-B335E90B6D6E}" type="pres">
      <dgm:prSet presAssocID="{D2180989-D5E0-4BAF-A162-A464E9C2DBF7}" presName="rootText" presStyleLbl="node2" presStyleIdx="2" presStyleCnt="3">
        <dgm:presLayoutVars>
          <dgm:chPref val="3"/>
        </dgm:presLayoutVars>
      </dgm:prSet>
      <dgm:spPr/>
      <dgm:t>
        <a:bodyPr/>
        <a:lstStyle/>
        <a:p>
          <a:endParaRPr lang="en-US"/>
        </a:p>
      </dgm:t>
    </dgm:pt>
    <dgm:pt modelId="{EEB4E7C9-F10D-44AB-B3A8-3FABA185F6E7}" type="pres">
      <dgm:prSet presAssocID="{D2180989-D5E0-4BAF-A162-A464E9C2DBF7}" presName="rootConnector" presStyleLbl="node2" presStyleIdx="2" presStyleCnt="3"/>
      <dgm:spPr/>
      <dgm:t>
        <a:bodyPr/>
        <a:lstStyle/>
        <a:p>
          <a:endParaRPr lang="en-US"/>
        </a:p>
      </dgm:t>
    </dgm:pt>
    <dgm:pt modelId="{D5C8A412-6765-4D76-8588-78574844648B}" type="pres">
      <dgm:prSet presAssocID="{D2180989-D5E0-4BAF-A162-A464E9C2DBF7}" presName="hierChild4" presStyleCnt="0"/>
      <dgm:spPr/>
    </dgm:pt>
    <dgm:pt modelId="{F408EB6D-E879-4255-BC62-B3EA86D01944}" type="pres">
      <dgm:prSet presAssocID="{4A896C9A-0CBB-4FFF-BD82-66FF39E14F5F}" presName="Name37" presStyleLbl="parChTrans1D3" presStyleIdx="2" presStyleCnt="3"/>
      <dgm:spPr/>
      <dgm:t>
        <a:bodyPr/>
        <a:lstStyle/>
        <a:p>
          <a:endParaRPr lang="en-US"/>
        </a:p>
      </dgm:t>
    </dgm:pt>
    <dgm:pt modelId="{48535206-1B62-402A-B39C-CB53CFFBDAB8}" type="pres">
      <dgm:prSet presAssocID="{0AC0AA21-0828-4D0D-BBCF-55E5B6B448A3}" presName="hierRoot2" presStyleCnt="0">
        <dgm:presLayoutVars>
          <dgm:hierBranch val="init"/>
        </dgm:presLayoutVars>
      </dgm:prSet>
      <dgm:spPr/>
    </dgm:pt>
    <dgm:pt modelId="{14F75091-E617-44D5-8930-2227FBBC4062}" type="pres">
      <dgm:prSet presAssocID="{0AC0AA21-0828-4D0D-BBCF-55E5B6B448A3}" presName="rootComposite" presStyleCnt="0"/>
      <dgm:spPr/>
    </dgm:pt>
    <dgm:pt modelId="{B6B815C6-8E77-48BB-9ADA-F3D4186BE23F}" type="pres">
      <dgm:prSet presAssocID="{0AC0AA21-0828-4D0D-BBCF-55E5B6B448A3}" presName="rootText" presStyleLbl="node3" presStyleIdx="2" presStyleCnt="3">
        <dgm:presLayoutVars>
          <dgm:chPref val="3"/>
        </dgm:presLayoutVars>
      </dgm:prSet>
      <dgm:spPr/>
      <dgm:t>
        <a:bodyPr/>
        <a:lstStyle/>
        <a:p>
          <a:endParaRPr lang="en-US"/>
        </a:p>
      </dgm:t>
    </dgm:pt>
    <dgm:pt modelId="{EF41AD6C-91FD-48F4-8EE1-C2E24B9F5C64}" type="pres">
      <dgm:prSet presAssocID="{0AC0AA21-0828-4D0D-BBCF-55E5B6B448A3}" presName="rootConnector" presStyleLbl="node3" presStyleIdx="2" presStyleCnt="3"/>
      <dgm:spPr/>
      <dgm:t>
        <a:bodyPr/>
        <a:lstStyle/>
        <a:p>
          <a:endParaRPr lang="en-US"/>
        </a:p>
      </dgm:t>
    </dgm:pt>
    <dgm:pt modelId="{19099372-C2FE-4BAD-8AA7-FB2E3C5254FD}" type="pres">
      <dgm:prSet presAssocID="{0AC0AA21-0828-4D0D-BBCF-55E5B6B448A3}" presName="hierChild4" presStyleCnt="0"/>
      <dgm:spPr/>
    </dgm:pt>
    <dgm:pt modelId="{A07BFCE2-3AF7-410C-BC2A-91380106AF83}" type="pres">
      <dgm:prSet presAssocID="{0AC0AA21-0828-4D0D-BBCF-55E5B6B448A3}" presName="hierChild5" presStyleCnt="0"/>
      <dgm:spPr/>
    </dgm:pt>
    <dgm:pt modelId="{4D67C7F5-D1FA-416B-AAD8-2118E9E38FED}" type="pres">
      <dgm:prSet presAssocID="{D2180989-D5E0-4BAF-A162-A464E9C2DBF7}" presName="hierChild5" presStyleCnt="0"/>
      <dgm:spPr/>
    </dgm:pt>
    <dgm:pt modelId="{A1329DC0-0064-4625-B6D1-D8D0EAFCDC04}" type="pres">
      <dgm:prSet presAssocID="{584AD6FD-3EAF-4616-9B4A-623BA76ED7D2}" presName="hierChild3" presStyleCnt="0"/>
      <dgm:spPr/>
    </dgm:pt>
    <dgm:pt modelId="{D7E12F8F-F6DB-409E-811E-7A2BAA39BE52}" type="pres">
      <dgm:prSet presAssocID="{D38A21D3-00A5-4965-87B6-6A15BE216CE2}" presName="Name111" presStyleLbl="parChTrans1D2" presStyleIdx="3" presStyleCnt="5"/>
      <dgm:spPr/>
      <dgm:t>
        <a:bodyPr/>
        <a:lstStyle/>
        <a:p>
          <a:endParaRPr lang="en-US"/>
        </a:p>
      </dgm:t>
    </dgm:pt>
    <dgm:pt modelId="{E8CEFB76-ACB2-4625-A2EC-23C0CE53465D}" type="pres">
      <dgm:prSet presAssocID="{38673722-FE97-4C68-AB03-DFBEC5D8C37A}" presName="hierRoot3" presStyleCnt="0">
        <dgm:presLayoutVars>
          <dgm:hierBranch val="init"/>
        </dgm:presLayoutVars>
      </dgm:prSet>
      <dgm:spPr/>
    </dgm:pt>
    <dgm:pt modelId="{9B1F5C76-952E-4B33-A81A-4F5F5C3CDDA9}" type="pres">
      <dgm:prSet presAssocID="{38673722-FE97-4C68-AB03-DFBEC5D8C37A}" presName="rootComposite3" presStyleCnt="0"/>
      <dgm:spPr/>
    </dgm:pt>
    <dgm:pt modelId="{D08C3D43-1ACA-4E38-969B-0FB1F4EBE968}" type="pres">
      <dgm:prSet presAssocID="{38673722-FE97-4C68-AB03-DFBEC5D8C37A}" presName="rootText3" presStyleLbl="asst1" presStyleIdx="0" presStyleCnt="2">
        <dgm:presLayoutVars>
          <dgm:chPref val="3"/>
        </dgm:presLayoutVars>
      </dgm:prSet>
      <dgm:spPr/>
      <dgm:t>
        <a:bodyPr/>
        <a:lstStyle/>
        <a:p>
          <a:endParaRPr lang="en-US"/>
        </a:p>
      </dgm:t>
    </dgm:pt>
    <dgm:pt modelId="{64F92227-65EA-43A1-B683-96643D374708}" type="pres">
      <dgm:prSet presAssocID="{38673722-FE97-4C68-AB03-DFBEC5D8C37A}" presName="rootConnector3" presStyleLbl="asst1" presStyleIdx="0" presStyleCnt="2"/>
      <dgm:spPr/>
      <dgm:t>
        <a:bodyPr/>
        <a:lstStyle/>
        <a:p>
          <a:endParaRPr lang="en-US"/>
        </a:p>
      </dgm:t>
    </dgm:pt>
    <dgm:pt modelId="{F754D7D2-009D-45CE-A38E-1F741CCE3538}" type="pres">
      <dgm:prSet presAssocID="{38673722-FE97-4C68-AB03-DFBEC5D8C37A}" presName="hierChild6" presStyleCnt="0"/>
      <dgm:spPr/>
    </dgm:pt>
    <dgm:pt modelId="{B5FF557C-0A27-4B6C-8AED-CD477ABB15B0}" type="pres">
      <dgm:prSet presAssocID="{38673722-FE97-4C68-AB03-DFBEC5D8C37A}" presName="hierChild7" presStyleCnt="0"/>
      <dgm:spPr/>
    </dgm:pt>
    <dgm:pt modelId="{FD615C4D-4571-4A6E-A9AF-873AC4A729A8}" type="pres">
      <dgm:prSet presAssocID="{A9AFF5E9-5376-4113-88CB-C0E5EE029172}" presName="Name111" presStyleLbl="parChTrans1D2" presStyleIdx="4" presStyleCnt="5"/>
      <dgm:spPr/>
      <dgm:t>
        <a:bodyPr/>
        <a:lstStyle/>
        <a:p>
          <a:endParaRPr lang="en-US"/>
        </a:p>
      </dgm:t>
    </dgm:pt>
    <dgm:pt modelId="{DB41DB51-C812-4C93-AFC7-2AADC7CA2BDC}" type="pres">
      <dgm:prSet presAssocID="{19F4725C-37CD-475B-B563-19D02ABEF915}" presName="hierRoot3" presStyleCnt="0">
        <dgm:presLayoutVars>
          <dgm:hierBranch val="init"/>
        </dgm:presLayoutVars>
      </dgm:prSet>
      <dgm:spPr/>
    </dgm:pt>
    <dgm:pt modelId="{FB792726-7AEF-436D-B333-8CA155412B1F}" type="pres">
      <dgm:prSet presAssocID="{19F4725C-37CD-475B-B563-19D02ABEF915}" presName="rootComposite3" presStyleCnt="0"/>
      <dgm:spPr/>
    </dgm:pt>
    <dgm:pt modelId="{18507526-F9DC-4F24-9A8B-CECBD6907F46}" type="pres">
      <dgm:prSet presAssocID="{19F4725C-37CD-475B-B563-19D02ABEF915}" presName="rootText3" presStyleLbl="asst1" presStyleIdx="1" presStyleCnt="2">
        <dgm:presLayoutVars>
          <dgm:chPref val="3"/>
        </dgm:presLayoutVars>
      </dgm:prSet>
      <dgm:spPr/>
      <dgm:t>
        <a:bodyPr/>
        <a:lstStyle/>
        <a:p>
          <a:endParaRPr lang="en-US"/>
        </a:p>
      </dgm:t>
    </dgm:pt>
    <dgm:pt modelId="{753956DF-EE4F-49F5-8808-8105B0C21FB9}" type="pres">
      <dgm:prSet presAssocID="{19F4725C-37CD-475B-B563-19D02ABEF915}" presName="rootConnector3" presStyleLbl="asst1" presStyleIdx="1" presStyleCnt="2"/>
      <dgm:spPr/>
      <dgm:t>
        <a:bodyPr/>
        <a:lstStyle/>
        <a:p>
          <a:endParaRPr lang="en-US"/>
        </a:p>
      </dgm:t>
    </dgm:pt>
    <dgm:pt modelId="{7C0379EF-86F3-42D5-B052-C783C3618863}" type="pres">
      <dgm:prSet presAssocID="{19F4725C-37CD-475B-B563-19D02ABEF915}" presName="hierChild6" presStyleCnt="0"/>
      <dgm:spPr/>
    </dgm:pt>
    <dgm:pt modelId="{B51832A9-D3E8-4545-BAB4-43C35DB912DA}" type="pres">
      <dgm:prSet presAssocID="{19F4725C-37CD-475B-B563-19D02ABEF915}" presName="hierChild7" presStyleCnt="0"/>
      <dgm:spPr/>
    </dgm:pt>
    <dgm:pt modelId="{934525A6-B491-41F6-962F-6F612FE47FC7}" type="pres">
      <dgm:prSet presAssocID="{FACFC7B2-8410-49BA-9242-626CB899CD1B}" presName="hierRoot1" presStyleCnt="0">
        <dgm:presLayoutVars>
          <dgm:hierBranch val="init"/>
        </dgm:presLayoutVars>
      </dgm:prSet>
      <dgm:spPr/>
    </dgm:pt>
    <dgm:pt modelId="{1C6687F9-1A01-4120-8B15-F69C353BE9FD}" type="pres">
      <dgm:prSet presAssocID="{FACFC7B2-8410-49BA-9242-626CB899CD1B}" presName="rootComposite1" presStyleCnt="0"/>
      <dgm:spPr/>
    </dgm:pt>
    <dgm:pt modelId="{D247AE5E-D76B-4505-931A-5BCD30110671}" type="pres">
      <dgm:prSet presAssocID="{FACFC7B2-8410-49BA-9242-626CB899CD1B}" presName="rootText1" presStyleLbl="node0" presStyleIdx="1" presStyleCnt="2" custScaleX="139077">
        <dgm:presLayoutVars>
          <dgm:chPref val="3"/>
        </dgm:presLayoutVars>
      </dgm:prSet>
      <dgm:spPr/>
      <dgm:t>
        <a:bodyPr/>
        <a:lstStyle/>
        <a:p>
          <a:endParaRPr lang="en-US"/>
        </a:p>
      </dgm:t>
    </dgm:pt>
    <dgm:pt modelId="{EC328DF4-87D4-4AB3-9D99-2D726B8761DD}" type="pres">
      <dgm:prSet presAssocID="{FACFC7B2-8410-49BA-9242-626CB899CD1B}" presName="rootConnector1" presStyleLbl="node1" presStyleIdx="0" presStyleCnt="0"/>
      <dgm:spPr/>
      <dgm:t>
        <a:bodyPr/>
        <a:lstStyle/>
        <a:p>
          <a:endParaRPr lang="en-US"/>
        </a:p>
      </dgm:t>
    </dgm:pt>
    <dgm:pt modelId="{4F6C7812-873C-4237-986F-F7898BA4E0E2}" type="pres">
      <dgm:prSet presAssocID="{FACFC7B2-8410-49BA-9242-626CB899CD1B}" presName="hierChild2" presStyleCnt="0"/>
      <dgm:spPr/>
    </dgm:pt>
    <dgm:pt modelId="{B943F6E4-31C5-4A92-80B0-EDC39F031C36}" type="pres">
      <dgm:prSet presAssocID="{FACFC7B2-8410-49BA-9242-626CB899CD1B}" presName="hierChild3" presStyleCnt="0"/>
      <dgm:spPr/>
    </dgm:pt>
  </dgm:ptLst>
  <dgm:cxnLst>
    <dgm:cxn modelId="{271BB238-96A4-41F4-9B71-220D77038AD3}" srcId="{FD71EFD1-8CFC-4969-B351-23AF34B79C13}" destId="{584AD6FD-3EAF-4616-9B4A-623BA76ED7D2}" srcOrd="0" destOrd="0" parTransId="{78A46B35-B6DE-437A-8028-A9D5286CF699}" sibTransId="{A97BF4AE-2BB4-4DF8-9231-CFB4402F2057}"/>
    <dgm:cxn modelId="{B731AB40-0A05-45C7-812B-30CB57A74F17}" srcId="{584AD6FD-3EAF-4616-9B4A-623BA76ED7D2}" destId="{38673722-FE97-4C68-AB03-DFBEC5D8C37A}" srcOrd="0" destOrd="0" parTransId="{D38A21D3-00A5-4965-87B6-6A15BE216CE2}" sibTransId="{0A259CAC-FD17-4781-AD03-A6C48FA42AE2}"/>
    <dgm:cxn modelId="{3B6A8AD2-6207-4AE8-9965-2877F9EF159A}" type="presOf" srcId="{B62912CC-6F2E-4514-81AB-886F8AED28F8}" destId="{7C5E9E43-F28E-414C-A9C6-7531D22CA859}" srcOrd="0" destOrd="0" presId="urn:microsoft.com/office/officeart/2005/8/layout/orgChart1"/>
    <dgm:cxn modelId="{D173C342-2ADB-4803-8C4D-B648B8F71A10}" srcId="{FD71EFD1-8CFC-4969-B351-23AF34B79C13}" destId="{FACFC7B2-8410-49BA-9242-626CB899CD1B}" srcOrd="1" destOrd="0" parTransId="{008032F0-3D57-4391-99ED-7512BDBADA8E}" sibTransId="{CA342082-6B49-44EF-B3AC-5BBDFC6179C2}"/>
    <dgm:cxn modelId="{62B2015F-25F8-4624-90BE-4A13B561A163}" type="presOf" srcId="{D38A21D3-00A5-4965-87B6-6A15BE216CE2}" destId="{D7E12F8F-F6DB-409E-811E-7A2BAA39BE52}" srcOrd="0" destOrd="0" presId="urn:microsoft.com/office/officeart/2005/8/layout/orgChart1"/>
    <dgm:cxn modelId="{4AF8AA84-2A5B-4F9E-8515-3D9BA2793565}" type="presOf" srcId="{B5E3B05C-3070-4986-90D3-CDA9CAC45E0F}" destId="{4A653A13-A35A-4290-A5C7-A3F92BE9D119}" srcOrd="0" destOrd="0" presId="urn:microsoft.com/office/officeart/2005/8/layout/orgChart1"/>
    <dgm:cxn modelId="{0E7A0462-4828-4B60-9A61-B61ACA61D2BC}" type="presOf" srcId="{FACFC7B2-8410-49BA-9242-626CB899CD1B}" destId="{D247AE5E-D76B-4505-931A-5BCD30110671}" srcOrd="0" destOrd="0" presId="urn:microsoft.com/office/officeart/2005/8/layout/orgChart1"/>
    <dgm:cxn modelId="{07D078B0-09BE-4970-8D7F-C0D27ED5C274}" type="presOf" srcId="{FACFC7B2-8410-49BA-9242-626CB899CD1B}" destId="{EC328DF4-87D4-4AB3-9D99-2D726B8761DD}" srcOrd="1" destOrd="0" presId="urn:microsoft.com/office/officeart/2005/8/layout/orgChart1"/>
    <dgm:cxn modelId="{5DD9B1D9-C1DE-4B2F-9529-E6E7D08F2608}" type="presOf" srcId="{D2180989-D5E0-4BAF-A162-A464E9C2DBF7}" destId="{EEB4E7C9-F10D-44AB-B3A8-3FABA185F6E7}" srcOrd="1" destOrd="0" presId="urn:microsoft.com/office/officeart/2005/8/layout/orgChart1"/>
    <dgm:cxn modelId="{7215C3D1-F32D-4D90-8A07-681119AB1116}" type="presOf" srcId="{2FCD1592-B011-48CB-8898-E3CD54AEFAA7}" destId="{B6407387-5D0C-43BA-830B-45E4CFEBE40D}" srcOrd="1" destOrd="0" presId="urn:microsoft.com/office/officeart/2005/8/layout/orgChart1"/>
    <dgm:cxn modelId="{1F88748F-216F-4AD2-ADAE-3CEEFF3ECF56}" type="presOf" srcId="{ED7C4BDA-A9B9-44D3-9217-76717543F450}" destId="{983FBD6B-8ABD-4D72-87D6-DC4111AA6D40}" srcOrd="0" destOrd="0" presId="urn:microsoft.com/office/officeart/2005/8/layout/orgChart1"/>
    <dgm:cxn modelId="{0E7A1FC8-378D-4DE4-9B75-00628E72C7A2}" type="presOf" srcId="{38673722-FE97-4C68-AB03-DFBEC5D8C37A}" destId="{D08C3D43-1ACA-4E38-969B-0FB1F4EBE968}" srcOrd="0" destOrd="0" presId="urn:microsoft.com/office/officeart/2005/8/layout/orgChart1"/>
    <dgm:cxn modelId="{046FA552-2CA9-49A1-84BE-5599C4E0F5FD}" type="presOf" srcId="{584AD6FD-3EAF-4616-9B4A-623BA76ED7D2}" destId="{BD0F8358-8F8D-485B-AF8C-CD6A03403F2D}" srcOrd="0" destOrd="0" presId="urn:microsoft.com/office/officeart/2005/8/layout/orgChart1"/>
    <dgm:cxn modelId="{D60596EB-4699-4159-B786-CF4BD3E5EF27}" type="presOf" srcId="{D359505D-1DB5-418B-B6FC-5AD1F7CA7D7A}" destId="{9E9961EF-964A-45B2-951F-A244E80F1080}" srcOrd="0" destOrd="0" presId="urn:microsoft.com/office/officeart/2005/8/layout/orgChart1"/>
    <dgm:cxn modelId="{2F7F525F-FD6A-43E7-9584-244EBEF83789}" type="presOf" srcId="{FD71EFD1-8CFC-4969-B351-23AF34B79C13}" destId="{DB2D4BEA-64EC-4479-A5B8-74422A8A48A6}" srcOrd="0" destOrd="0" presId="urn:microsoft.com/office/officeart/2005/8/layout/orgChart1"/>
    <dgm:cxn modelId="{9484BD9E-BE28-44D4-942F-163D935652FC}" type="presOf" srcId="{D2180989-D5E0-4BAF-A162-A464E9C2DBF7}" destId="{CA523E80-36F2-4ABC-9712-B335E90B6D6E}" srcOrd="0" destOrd="0" presId="urn:microsoft.com/office/officeart/2005/8/layout/orgChart1"/>
    <dgm:cxn modelId="{436A042B-6EA1-4AD2-B482-B77385D57B0C}" type="presOf" srcId="{4A896C9A-0CBB-4FFF-BD82-66FF39E14F5F}" destId="{F408EB6D-E879-4255-BC62-B3EA86D01944}" srcOrd="0" destOrd="0" presId="urn:microsoft.com/office/officeart/2005/8/layout/orgChart1"/>
    <dgm:cxn modelId="{C0368430-6068-4A72-9BEE-ECFD225E5968}" type="presOf" srcId="{37578C23-D9ED-4A47-875D-279BF6CAB4CD}" destId="{42853FAA-4789-4E6F-9231-8A27051FC0FE}" srcOrd="0" destOrd="0" presId="urn:microsoft.com/office/officeart/2005/8/layout/orgChart1"/>
    <dgm:cxn modelId="{C505F48F-EEDB-4B04-ABEC-DEEFA6E0EDCF}" type="presOf" srcId="{C61AB244-9AB5-4FA5-BB6C-DABBC642632F}" destId="{E63E4C2F-C8C8-4BBE-9EA4-F7BD36A04477}" srcOrd="1" destOrd="0" presId="urn:microsoft.com/office/officeart/2005/8/layout/orgChart1"/>
    <dgm:cxn modelId="{85968365-2AE8-41EA-897E-40C687F2D044}" type="presOf" srcId="{584AD6FD-3EAF-4616-9B4A-623BA76ED7D2}" destId="{4400A9A6-E882-4570-9518-EA7CD2CCCF97}" srcOrd="1" destOrd="0" presId="urn:microsoft.com/office/officeart/2005/8/layout/orgChart1"/>
    <dgm:cxn modelId="{79B2E54A-4E35-4E8E-9536-5E8E15A33C6D}" type="presOf" srcId="{A9AFF5E9-5376-4113-88CB-C0E5EE029172}" destId="{FD615C4D-4571-4A6E-A9AF-873AC4A729A8}" srcOrd="0" destOrd="0" presId="urn:microsoft.com/office/officeart/2005/8/layout/orgChart1"/>
    <dgm:cxn modelId="{6C0D8230-8916-4CBC-9A31-022617B0B132}" type="presOf" srcId="{0AC0AA21-0828-4D0D-BBCF-55E5B6B448A3}" destId="{B6B815C6-8E77-48BB-9ADA-F3D4186BE23F}" srcOrd="0" destOrd="0" presId="urn:microsoft.com/office/officeart/2005/8/layout/orgChart1"/>
    <dgm:cxn modelId="{9607F691-9039-481B-94D7-71C87FD9A9B8}" type="presOf" srcId="{2724043C-F924-4AE8-ACF8-AA8D79302B34}" destId="{57C3FD9A-D7EE-479D-9685-47BE0E5F985E}" srcOrd="1" destOrd="0" presId="urn:microsoft.com/office/officeart/2005/8/layout/orgChart1"/>
    <dgm:cxn modelId="{7B090E1F-BF1C-4534-85A3-BCC7C38FBCC7}" srcId="{D2180989-D5E0-4BAF-A162-A464E9C2DBF7}" destId="{0AC0AA21-0828-4D0D-BBCF-55E5B6B448A3}" srcOrd="0" destOrd="0" parTransId="{4A896C9A-0CBB-4FFF-BD82-66FF39E14F5F}" sibTransId="{26CC4E2B-A404-4252-9FD3-06623F00CA7C}"/>
    <dgm:cxn modelId="{B5F01FE4-ADCC-478C-86AA-03027E3B358A}" srcId="{584AD6FD-3EAF-4616-9B4A-623BA76ED7D2}" destId="{D2180989-D5E0-4BAF-A162-A464E9C2DBF7}" srcOrd="4" destOrd="0" parTransId="{F4AA9D1E-57C8-49A9-B9FA-22A0EC732E11}" sibTransId="{254E69FD-86A4-423B-B59D-E70CFE0206AC}"/>
    <dgm:cxn modelId="{20FF3A21-0DA5-486C-96C4-E5698452CEE9}" srcId="{584AD6FD-3EAF-4616-9B4A-623BA76ED7D2}" destId="{ED7C4BDA-A9B9-44D3-9217-76717543F450}" srcOrd="2" destOrd="0" parTransId="{D359505D-1DB5-418B-B6FC-5AD1F7CA7D7A}" sibTransId="{81CF5BF6-E359-4D45-BB83-E4FE7A12EF74}"/>
    <dgm:cxn modelId="{54DEDFFA-2C61-4CCC-9489-8F18C4EEB374}" type="presOf" srcId="{19F4725C-37CD-475B-B563-19D02ABEF915}" destId="{18507526-F9DC-4F24-9A8B-CECBD6907F46}" srcOrd="0" destOrd="0" presId="urn:microsoft.com/office/officeart/2005/8/layout/orgChart1"/>
    <dgm:cxn modelId="{F6504C89-CC9B-4B5C-9AC1-39465A380FB3}" type="presOf" srcId="{C61AB244-9AB5-4FA5-BB6C-DABBC642632F}" destId="{4DA44D33-0EFB-4B89-A6A9-C03443D476F4}" srcOrd="0" destOrd="0" presId="urn:microsoft.com/office/officeart/2005/8/layout/orgChart1"/>
    <dgm:cxn modelId="{F04FC8E3-B2CD-4A50-B936-BE930E9F875D}" srcId="{2724043C-F924-4AE8-ACF8-AA8D79302B34}" destId="{2FCD1592-B011-48CB-8898-E3CD54AEFAA7}" srcOrd="0" destOrd="0" parTransId="{B5E3B05C-3070-4986-90D3-CDA9CAC45E0F}" sibTransId="{53BCF12A-6023-4EE2-B270-F77C62795FAA}"/>
    <dgm:cxn modelId="{B85DA001-8BAF-4343-A464-828C6EBEC8D2}" srcId="{584AD6FD-3EAF-4616-9B4A-623BA76ED7D2}" destId="{19F4725C-37CD-475B-B563-19D02ABEF915}" srcOrd="1" destOrd="0" parTransId="{A9AFF5E9-5376-4113-88CB-C0E5EE029172}" sibTransId="{43157976-0899-40DD-81EE-6A66CF5D6E4C}"/>
    <dgm:cxn modelId="{A679E60A-0C00-4F48-AC5D-EB209C64D978}" type="presOf" srcId="{19F4725C-37CD-475B-B563-19D02ABEF915}" destId="{753956DF-EE4F-49F5-8808-8105B0C21FB9}" srcOrd="1" destOrd="0" presId="urn:microsoft.com/office/officeart/2005/8/layout/orgChart1"/>
    <dgm:cxn modelId="{DA9F886F-0F76-4693-A22C-299ABA0F4F28}" type="presOf" srcId="{ED7C4BDA-A9B9-44D3-9217-76717543F450}" destId="{63B0C235-58E8-42E1-995E-4904230051C9}" srcOrd="1" destOrd="0" presId="urn:microsoft.com/office/officeart/2005/8/layout/orgChart1"/>
    <dgm:cxn modelId="{F34F2ED8-4BAF-403F-A3F5-CFFE4A4D1C3E}" srcId="{584AD6FD-3EAF-4616-9B4A-623BA76ED7D2}" destId="{2724043C-F924-4AE8-ACF8-AA8D79302B34}" srcOrd="3" destOrd="0" parTransId="{B62912CC-6F2E-4514-81AB-886F8AED28F8}" sibTransId="{4D93FEB7-1733-409E-BC66-7855342E5C9D}"/>
    <dgm:cxn modelId="{476FD5EB-5FFC-4C0C-9466-290C76896590}" type="presOf" srcId="{38673722-FE97-4C68-AB03-DFBEC5D8C37A}" destId="{64F92227-65EA-43A1-B683-96643D374708}" srcOrd="1" destOrd="0" presId="urn:microsoft.com/office/officeart/2005/8/layout/orgChart1"/>
    <dgm:cxn modelId="{3C04CBF0-F12F-49D5-841D-EF748C44F3ED}" type="presOf" srcId="{F4AA9D1E-57C8-49A9-B9FA-22A0EC732E11}" destId="{5FD3EBB6-6949-4991-BADB-B7E88F604F70}" srcOrd="0" destOrd="0" presId="urn:microsoft.com/office/officeart/2005/8/layout/orgChart1"/>
    <dgm:cxn modelId="{FCDC04D8-78FD-41CE-B7D1-03BC5AEC44AB}" type="presOf" srcId="{2724043C-F924-4AE8-ACF8-AA8D79302B34}" destId="{BF7BE1FE-39B4-4FAE-A82E-06274363C2CC}" srcOrd="0" destOrd="0" presId="urn:microsoft.com/office/officeart/2005/8/layout/orgChart1"/>
    <dgm:cxn modelId="{CA8E0AA7-0A2C-479A-9BB1-DFD9257B28AE}" type="presOf" srcId="{0AC0AA21-0828-4D0D-BBCF-55E5B6B448A3}" destId="{EF41AD6C-91FD-48F4-8EE1-C2E24B9F5C64}" srcOrd="1" destOrd="0" presId="urn:microsoft.com/office/officeart/2005/8/layout/orgChart1"/>
    <dgm:cxn modelId="{DC3D6A59-A153-4390-83A7-BA5A95361A42}" srcId="{ED7C4BDA-A9B9-44D3-9217-76717543F450}" destId="{C61AB244-9AB5-4FA5-BB6C-DABBC642632F}" srcOrd="0" destOrd="0" parTransId="{37578C23-D9ED-4A47-875D-279BF6CAB4CD}" sibTransId="{5C68CB1B-EFF2-45B0-A4EA-F58A41E2DE70}"/>
    <dgm:cxn modelId="{76F73A51-DD8E-49F3-A460-57E91C4EB07C}" type="presOf" srcId="{2FCD1592-B011-48CB-8898-E3CD54AEFAA7}" destId="{FC13B7B2-6CA6-467E-8984-8828D738A685}" srcOrd="0" destOrd="0" presId="urn:microsoft.com/office/officeart/2005/8/layout/orgChart1"/>
    <dgm:cxn modelId="{82122DAE-4C7A-4DAF-8C29-525522C6DFBE}" type="presParOf" srcId="{DB2D4BEA-64EC-4479-A5B8-74422A8A48A6}" destId="{A4B013E8-23BD-465C-9012-9F50BE0C1974}" srcOrd="0" destOrd="0" presId="urn:microsoft.com/office/officeart/2005/8/layout/orgChart1"/>
    <dgm:cxn modelId="{1F3E1624-282A-4817-A649-467B81B853AE}" type="presParOf" srcId="{A4B013E8-23BD-465C-9012-9F50BE0C1974}" destId="{E44DA278-2050-477E-B53F-BBC82496F294}" srcOrd="0" destOrd="0" presId="urn:microsoft.com/office/officeart/2005/8/layout/orgChart1"/>
    <dgm:cxn modelId="{4B385757-F3B5-4ED8-A99E-142F4140C318}" type="presParOf" srcId="{E44DA278-2050-477E-B53F-BBC82496F294}" destId="{BD0F8358-8F8D-485B-AF8C-CD6A03403F2D}" srcOrd="0" destOrd="0" presId="urn:microsoft.com/office/officeart/2005/8/layout/orgChart1"/>
    <dgm:cxn modelId="{C18BC274-6E06-4B27-A47A-E20EC895B1FB}" type="presParOf" srcId="{E44DA278-2050-477E-B53F-BBC82496F294}" destId="{4400A9A6-E882-4570-9518-EA7CD2CCCF97}" srcOrd="1" destOrd="0" presId="urn:microsoft.com/office/officeart/2005/8/layout/orgChart1"/>
    <dgm:cxn modelId="{0196CA24-5C92-415B-AD62-942C761302D4}" type="presParOf" srcId="{A4B013E8-23BD-465C-9012-9F50BE0C1974}" destId="{2DF02522-90DE-42CC-97B0-AD20D82D0F63}" srcOrd="1" destOrd="0" presId="urn:microsoft.com/office/officeart/2005/8/layout/orgChart1"/>
    <dgm:cxn modelId="{F336EB79-C77B-485E-9326-2C4BFF665CAB}" type="presParOf" srcId="{2DF02522-90DE-42CC-97B0-AD20D82D0F63}" destId="{9E9961EF-964A-45B2-951F-A244E80F1080}" srcOrd="0" destOrd="0" presId="urn:microsoft.com/office/officeart/2005/8/layout/orgChart1"/>
    <dgm:cxn modelId="{133514DA-C168-49AF-B9A6-934AD067C11B}" type="presParOf" srcId="{2DF02522-90DE-42CC-97B0-AD20D82D0F63}" destId="{F4026F02-538F-441D-AC75-7A3E6804C55A}" srcOrd="1" destOrd="0" presId="urn:microsoft.com/office/officeart/2005/8/layout/orgChart1"/>
    <dgm:cxn modelId="{DEFB9065-BE61-4321-BDD8-6BB5AE874AC4}" type="presParOf" srcId="{F4026F02-538F-441D-AC75-7A3E6804C55A}" destId="{D55AB42E-A991-4134-848D-817BB4E0C681}" srcOrd="0" destOrd="0" presId="urn:microsoft.com/office/officeart/2005/8/layout/orgChart1"/>
    <dgm:cxn modelId="{7CC6875B-7157-4A69-84CC-E8EA4C2DC235}" type="presParOf" srcId="{D55AB42E-A991-4134-848D-817BB4E0C681}" destId="{983FBD6B-8ABD-4D72-87D6-DC4111AA6D40}" srcOrd="0" destOrd="0" presId="urn:microsoft.com/office/officeart/2005/8/layout/orgChart1"/>
    <dgm:cxn modelId="{E6A5FE3E-CA84-419F-8E7D-BE3E7E137156}" type="presParOf" srcId="{D55AB42E-A991-4134-848D-817BB4E0C681}" destId="{63B0C235-58E8-42E1-995E-4904230051C9}" srcOrd="1" destOrd="0" presId="urn:microsoft.com/office/officeart/2005/8/layout/orgChart1"/>
    <dgm:cxn modelId="{D03DEDED-558F-4512-94D9-C7EA3439475E}" type="presParOf" srcId="{F4026F02-538F-441D-AC75-7A3E6804C55A}" destId="{7628B4CB-1996-4B03-A005-D147F78D2529}" srcOrd="1" destOrd="0" presId="urn:microsoft.com/office/officeart/2005/8/layout/orgChart1"/>
    <dgm:cxn modelId="{32591698-4929-48A8-9EAA-E0FDF84CC938}" type="presParOf" srcId="{7628B4CB-1996-4B03-A005-D147F78D2529}" destId="{42853FAA-4789-4E6F-9231-8A27051FC0FE}" srcOrd="0" destOrd="0" presId="urn:microsoft.com/office/officeart/2005/8/layout/orgChart1"/>
    <dgm:cxn modelId="{22938556-C84E-4BCF-9F91-E69602BE37BB}" type="presParOf" srcId="{7628B4CB-1996-4B03-A005-D147F78D2529}" destId="{1E05063F-3421-445D-B00D-BC268263B065}" srcOrd="1" destOrd="0" presId="urn:microsoft.com/office/officeart/2005/8/layout/orgChart1"/>
    <dgm:cxn modelId="{AAB11590-B32B-46AB-8FA4-06192E44D2AD}" type="presParOf" srcId="{1E05063F-3421-445D-B00D-BC268263B065}" destId="{F5FDB273-1995-49D0-92AB-95C11EAB134C}" srcOrd="0" destOrd="0" presId="urn:microsoft.com/office/officeart/2005/8/layout/orgChart1"/>
    <dgm:cxn modelId="{D7887817-C62A-4344-886C-BC75DEBA6634}" type="presParOf" srcId="{F5FDB273-1995-49D0-92AB-95C11EAB134C}" destId="{4DA44D33-0EFB-4B89-A6A9-C03443D476F4}" srcOrd="0" destOrd="0" presId="urn:microsoft.com/office/officeart/2005/8/layout/orgChart1"/>
    <dgm:cxn modelId="{ACBD9641-0D06-442A-B712-187FC159D912}" type="presParOf" srcId="{F5FDB273-1995-49D0-92AB-95C11EAB134C}" destId="{E63E4C2F-C8C8-4BBE-9EA4-F7BD36A04477}" srcOrd="1" destOrd="0" presId="urn:microsoft.com/office/officeart/2005/8/layout/orgChart1"/>
    <dgm:cxn modelId="{DB19D6EE-5D7C-4D6D-8EA9-9023AE99B3F0}" type="presParOf" srcId="{1E05063F-3421-445D-B00D-BC268263B065}" destId="{4BFEC8D7-2725-41B4-872E-C111ED628BEB}" srcOrd="1" destOrd="0" presId="urn:microsoft.com/office/officeart/2005/8/layout/orgChart1"/>
    <dgm:cxn modelId="{BFA2EAF4-6A45-40CA-BAA2-3F867EFFB499}" type="presParOf" srcId="{1E05063F-3421-445D-B00D-BC268263B065}" destId="{F2259091-6AE2-41BB-A557-B8BEA4CA00E0}" srcOrd="2" destOrd="0" presId="urn:microsoft.com/office/officeart/2005/8/layout/orgChart1"/>
    <dgm:cxn modelId="{5881E205-46F6-45EC-B917-F1397A14255E}" type="presParOf" srcId="{F4026F02-538F-441D-AC75-7A3E6804C55A}" destId="{8A293713-05BF-4162-9D84-465DD6D12861}" srcOrd="2" destOrd="0" presId="urn:microsoft.com/office/officeart/2005/8/layout/orgChart1"/>
    <dgm:cxn modelId="{EC946EC8-FF04-4B7D-8A58-D5FE15BF88CF}" type="presParOf" srcId="{2DF02522-90DE-42CC-97B0-AD20D82D0F63}" destId="{7C5E9E43-F28E-414C-A9C6-7531D22CA859}" srcOrd="2" destOrd="0" presId="urn:microsoft.com/office/officeart/2005/8/layout/orgChart1"/>
    <dgm:cxn modelId="{D7F3204F-F8AA-4B20-BB83-BC35D2D0E973}" type="presParOf" srcId="{2DF02522-90DE-42CC-97B0-AD20D82D0F63}" destId="{A65769FF-B694-4A56-9AE2-3D641EB40EE9}" srcOrd="3" destOrd="0" presId="urn:microsoft.com/office/officeart/2005/8/layout/orgChart1"/>
    <dgm:cxn modelId="{93BCB63A-B6F2-4801-B826-AEF7463AAFA7}" type="presParOf" srcId="{A65769FF-B694-4A56-9AE2-3D641EB40EE9}" destId="{5E307057-B2A4-44E6-AF60-8353154E7E71}" srcOrd="0" destOrd="0" presId="urn:microsoft.com/office/officeart/2005/8/layout/orgChart1"/>
    <dgm:cxn modelId="{FADC6CC3-9FA6-4C64-BAF8-35F13696F6A3}" type="presParOf" srcId="{5E307057-B2A4-44E6-AF60-8353154E7E71}" destId="{BF7BE1FE-39B4-4FAE-A82E-06274363C2CC}" srcOrd="0" destOrd="0" presId="urn:microsoft.com/office/officeart/2005/8/layout/orgChart1"/>
    <dgm:cxn modelId="{CFA2123E-1CA4-4CD8-92E6-4090F22C3976}" type="presParOf" srcId="{5E307057-B2A4-44E6-AF60-8353154E7E71}" destId="{57C3FD9A-D7EE-479D-9685-47BE0E5F985E}" srcOrd="1" destOrd="0" presId="urn:microsoft.com/office/officeart/2005/8/layout/orgChart1"/>
    <dgm:cxn modelId="{91E578C1-655F-48DF-86B1-926D50EB3392}" type="presParOf" srcId="{A65769FF-B694-4A56-9AE2-3D641EB40EE9}" destId="{80B39B91-09FB-46D2-9484-50A72AD42A1D}" srcOrd="1" destOrd="0" presId="urn:microsoft.com/office/officeart/2005/8/layout/orgChart1"/>
    <dgm:cxn modelId="{B8A907B0-52D2-4C8C-9711-2135330CDCFD}" type="presParOf" srcId="{80B39B91-09FB-46D2-9484-50A72AD42A1D}" destId="{4A653A13-A35A-4290-A5C7-A3F92BE9D119}" srcOrd="0" destOrd="0" presId="urn:microsoft.com/office/officeart/2005/8/layout/orgChart1"/>
    <dgm:cxn modelId="{23F555DD-5DAC-42CB-BDBE-A69FAD737C17}" type="presParOf" srcId="{80B39B91-09FB-46D2-9484-50A72AD42A1D}" destId="{BD2AB65C-EB22-4BC3-A318-8C5A7E369730}" srcOrd="1" destOrd="0" presId="urn:microsoft.com/office/officeart/2005/8/layout/orgChart1"/>
    <dgm:cxn modelId="{40EDBB4A-4912-4B11-9EC5-43496DBA8CD6}" type="presParOf" srcId="{BD2AB65C-EB22-4BC3-A318-8C5A7E369730}" destId="{D5920AAD-0AE0-45AA-B84C-DC81B0E3E439}" srcOrd="0" destOrd="0" presId="urn:microsoft.com/office/officeart/2005/8/layout/orgChart1"/>
    <dgm:cxn modelId="{064E4818-54E8-4891-8255-4B00E451272D}" type="presParOf" srcId="{D5920AAD-0AE0-45AA-B84C-DC81B0E3E439}" destId="{FC13B7B2-6CA6-467E-8984-8828D738A685}" srcOrd="0" destOrd="0" presId="urn:microsoft.com/office/officeart/2005/8/layout/orgChart1"/>
    <dgm:cxn modelId="{EF2D2380-D35B-4E87-BE0C-72353A1968FD}" type="presParOf" srcId="{D5920AAD-0AE0-45AA-B84C-DC81B0E3E439}" destId="{B6407387-5D0C-43BA-830B-45E4CFEBE40D}" srcOrd="1" destOrd="0" presId="urn:microsoft.com/office/officeart/2005/8/layout/orgChart1"/>
    <dgm:cxn modelId="{F08D6343-4A58-420F-B6A9-7750FB1D5C1D}" type="presParOf" srcId="{BD2AB65C-EB22-4BC3-A318-8C5A7E369730}" destId="{F1639315-3CC9-4C1A-9E80-88A5ECA8D87F}" srcOrd="1" destOrd="0" presId="urn:microsoft.com/office/officeart/2005/8/layout/orgChart1"/>
    <dgm:cxn modelId="{72F82406-D4F1-4F78-BFBD-5A1821D01B3C}" type="presParOf" srcId="{BD2AB65C-EB22-4BC3-A318-8C5A7E369730}" destId="{6348460B-A866-46E5-9149-D33EF401859D}" srcOrd="2" destOrd="0" presId="urn:microsoft.com/office/officeart/2005/8/layout/orgChart1"/>
    <dgm:cxn modelId="{A091C6CF-286B-44B5-A093-5364776EB8D2}" type="presParOf" srcId="{A65769FF-B694-4A56-9AE2-3D641EB40EE9}" destId="{785589E6-AEF0-4B87-9093-0A8B4FC66507}" srcOrd="2" destOrd="0" presId="urn:microsoft.com/office/officeart/2005/8/layout/orgChart1"/>
    <dgm:cxn modelId="{C45C4683-4DCE-4953-86EF-C802045D1660}" type="presParOf" srcId="{2DF02522-90DE-42CC-97B0-AD20D82D0F63}" destId="{5FD3EBB6-6949-4991-BADB-B7E88F604F70}" srcOrd="4" destOrd="0" presId="urn:microsoft.com/office/officeart/2005/8/layout/orgChart1"/>
    <dgm:cxn modelId="{50ADF78F-5A1F-4CD8-B339-36921C7B07CC}" type="presParOf" srcId="{2DF02522-90DE-42CC-97B0-AD20D82D0F63}" destId="{59AFDC64-015A-42BA-B3A7-0BD1B84AD8AC}" srcOrd="5" destOrd="0" presId="urn:microsoft.com/office/officeart/2005/8/layout/orgChart1"/>
    <dgm:cxn modelId="{283EAEC3-AB48-43EA-94FE-8B314B765B1D}" type="presParOf" srcId="{59AFDC64-015A-42BA-B3A7-0BD1B84AD8AC}" destId="{C6C064B9-8BFC-4478-8444-D16808FBB1E0}" srcOrd="0" destOrd="0" presId="urn:microsoft.com/office/officeart/2005/8/layout/orgChart1"/>
    <dgm:cxn modelId="{9633BF61-B1E9-4A3A-AB68-C4E6DA3DEEF6}" type="presParOf" srcId="{C6C064B9-8BFC-4478-8444-D16808FBB1E0}" destId="{CA523E80-36F2-4ABC-9712-B335E90B6D6E}" srcOrd="0" destOrd="0" presId="urn:microsoft.com/office/officeart/2005/8/layout/orgChart1"/>
    <dgm:cxn modelId="{71E69B7C-6AFA-4ADC-8981-A15D14491D60}" type="presParOf" srcId="{C6C064B9-8BFC-4478-8444-D16808FBB1E0}" destId="{EEB4E7C9-F10D-44AB-B3A8-3FABA185F6E7}" srcOrd="1" destOrd="0" presId="urn:microsoft.com/office/officeart/2005/8/layout/orgChart1"/>
    <dgm:cxn modelId="{E0368288-59CF-43E0-8016-A15745A603B7}" type="presParOf" srcId="{59AFDC64-015A-42BA-B3A7-0BD1B84AD8AC}" destId="{D5C8A412-6765-4D76-8588-78574844648B}" srcOrd="1" destOrd="0" presId="urn:microsoft.com/office/officeart/2005/8/layout/orgChart1"/>
    <dgm:cxn modelId="{FBFDBEAB-052B-42BF-AE4A-8C5FA509198A}" type="presParOf" srcId="{D5C8A412-6765-4D76-8588-78574844648B}" destId="{F408EB6D-E879-4255-BC62-B3EA86D01944}" srcOrd="0" destOrd="0" presId="urn:microsoft.com/office/officeart/2005/8/layout/orgChart1"/>
    <dgm:cxn modelId="{9EC60707-ED45-465B-B2F9-87A973EF5068}" type="presParOf" srcId="{D5C8A412-6765-4D76-8588-78574844648B}" destId="{48535206-1B62-402A-B39C-CB53CFFBDAB8}" srcOrd="1" destOrd="0" presId="urn:microsoft.com/office/officeart/2005/8/layout/orgChart1"/>
    <dgm:cxn modelId="{EB28ECD4-2DCC-4141-95A6-BE5B27C44731}" type="presParOf" srcId="{48535206-1B62-402A-B39C-CB53CFFBDAB8}" destId="{14F75091-E617-44D5-8930-2227FBBC4062}" srcOrd="0" destOrd="0" presId="urn:microsoft.com/office/officeart/2005/8/layout/orgChart1"/>
    <dgm:cxn modelId="{40806225-D743-4D77-9536-9381D6D2C4BC}" type="presParOf" srcId="{14F75091-E617-44D5-8930-2227FBBC4062}" destId="{B6B815C6-8E77-48BB-9ADA-F3D4186BE23F}" srcOrd="0" destOrd="0" presId="urn:microsoft.com/office/officeart/2005/8/layout/orgChart1"/>
    <dgm:cxn modelId="{25D8C7C1-82C1-4C70-81E0-F50BD7509202}" type="presParOf" srcId="{14F75091-E617-44D5-8930-2227FBBC4062}" destId="{EF41AD6C-91FD-48F4-8EE1-C2E24B9F5C64}" srcOrd="1" destOrd="0" presId="urn:microsoft.com/office/officeart/2005/8/layout/orgChart1"/>
    <dgm:cxn modelId="{93B967DC-B318-4CDC-B2C8-130AF574806C}" type="presParOf" srcId="{48535206-1B62-402A-B39C-CB53CFFBDAB8}" destId="{19099372-C2FE-4BAD-8AA7-FB2E3C5254FD}" srcOrd="1" destOrd="0" presId="urn:microsoft.com/office/officeart/2005/8/layout/orgChart1"/>
    <dgm:cxn modelId="{3D76CE80-3D2A-4A27-B668-F5AE8979B23D}" type="presParOf" srcId="{48535206-1B62-402A-B39C-CB53CFFBDAB8}" destId="{A07BFCE2-3AF7-410C-BC2A-91380106AF83}" srcOrd="2" destOrd="0" presId="urn:microsoft.com/office/officeart/2005/8/layout/orgChart1"/>
    <dgm:cxn modelId="{93122C2A-D5C6-4615-A543-CCDB6539AD64}" type="presParOf" srcId="{59AFDC64-015A-42BA-B3A7-0BD1B84AD8AC}" destId="{4D67C7F5-D1FA-416B-AAD8-2118E9E38FED}" srcOrd="2" destOrd="0" presId="urn:microsoft.com/office/officeart/2005/8/layout/orgChart1"/>
    <dgm:cxn modelId="{18264B81-682F-4378-B8BD-A22271D07E0B}" type="presParOf" srcId="{A4B013E8-23BD-465C-9012-9F50BE0C1974}" destId="{A1329DC0-0064-4625-B6D1-D8D0EAFCDC04}" srcOrd="2" destOrd="0" presId="urn:microsoft.com/office/officeart/2005/8/layout/orgChart1"/>
    <dgm:cxn modelId="{2621816C-52A2-4581-9DF1-DA1794BA2503}" type="presParOf" srcId="{A1329DC0-0064-4625-B6D1-D8D0EAFCDC04}" destId="{D7E12F8F-F6DB-409E-811E-7A2BAA39BE52}" srcOrd="0" destOrd="0" presId="urn:microsoft.com/office/officeart/2005/8/layout/orgChart1"/>
    <dgm:cxn modelId="{064B39F3-A000-4264-94CB-46D348B7CF9E}" type="presParOf" srcId="{A1329DC0-0064-4625-B6D1-D8D0EAFCDC04}" destId="{E8CEFB76-ACB2-4625-A2EC-23C0CE53465D}" srcOrd="1" destOrd="0" presId="urn:microsoft.com/office/officeart/2005/8/layout/orgChart1"/>
    <dgm:cxn modelId="{9F09E30C-BD98-4AF5-984E-6DF4B1F3BEAC}" type="presParOf" srcId="{E8CEFB76-ACB2-4625-A2EC-23C0CE53465D}" destId="{9B1F5C76-952E-4B33-A81A-4F5F5C3CDDA9}" srcOrd="0" destOrd="0" presId="urn:microsoft.com/office/officeart/2005/8/layout/orgChart1"/>
    <dgm:cxn modelId="{97CCD1CF-AE18-411B-A095-B082B5FDB386}" type="presParOf" srcId="{9B1F5C76-952E-4B33-A81A-4F5F5C3CDDA9}" destId="{D08C3D43-1ACA-4E38-969B-0FB1F4EBE968}" srcOrd="0" destOrd="0" presId="urn:microsoft.com/office/officeart/2005/8/layout/orgChart1"/>
    <dgm:cxn modelId="{06AA35A4-8E1D-4F15-8D72-87FA2928867C}" type="presParOf" srcId="{9B1F5C76-952E-4B33-A81A-4F5F5C3CDDA9}" destId="{64F92227-65EA-43A1-B683-96643D374708}" srcOrd="1" destOrd="0" presId="urn:microsoft.com/office/officeart/2005/8/layout/orgChart1"/>
    <dgm:cxn modelId="{C95535B0-7373-4A31-B9B0-4DF522353135}" type="presParOf" srcId="{E8CEFB76-ACB2-4625-A2EC-23C0CE53465D}" destId="{F754D7D2-009D-45CE-A38E-1F741CCE3538}" srcOrd="1" destOrd="0" presId="urn:microsoft.com/office/officeart/2005/8/layout/orgChart1"/>
    <dgm:cxn modelId="{7EBF2379-F89D-45DB-BBB8-41334C486450}" type="presParOf" srcId="{E8CEFB76-ACB2-4625-A2EC-23C0CE53465D}" destId="{B5FF557C-0A27-4B6C-8AED-CD477ABB15B0}" srcOrd="2" destOrd="0" presId="urn:microsoft.com/office/officeart/2005/8/layout/orgChart1"/>
    <dgm:cxn modelId="{58E120D3-650C-4F2E-9B3A-3BAD07E461F8}" type="presParOf" srcId="{A1329DC0-0064-4625-B6D1-D8D0EAFCDC04}" destId="{FD615C4D-4571-4A6E-A9AF-873AC4A729A8}" srcOrd="2" destOrd="0" presId="urn:microsoft.com/office/officeart/2005/8/layout/orgChart1"/>
    <dgm:cxn modelId="{29F809AB-DDDF-4658-8B83-B9DCFD81E50F}" type="presParOf" srcId="{A1329DC0-0064-4625-B6D1-D8D0EAFCDC04}" destId="{DB41DB51-C812-4C93-AFC7-2AADC7CA2BDC}" srcOrd="3" destOrd="0" presId="urn:microsoft.com/office/officeart/2005/8/layout/orgChart1"/>
    <dgm:cxn modelId="{95C8DF5F-A072-4589-BB41-7BCFC74233DD}" type="presParOf" srcId="{DB41DB51-C812-4C93-AFC7-2AADC7CA2BDC}" destId="{FB792726-7AEF-436D-B333-8CA155412B1F}" srcOrd="0" destOrd="0" presId="urn:microsoft.com/office/officeart/2005/8/layout/orgChart1"/>
    <dgm:cxn modelId="{BE1F1D80-1DDA-49AB-83C7-C4AA8AB014A5}" type="presParOf" srcId="{FB792726-7AEF-436D-B333-8CA155412B1F}" destId="{18507526-F9DC-4F24-9A8B-CECBD6907F46}" srcOrd="0" destOrd="0" presId="urn:microsoft.com/office/officeart/2005/8/layout/orgChart1"/>
    <dgm:cxn modelId="{BF29ED96-0D46-49ED-8A8C-C9270D5A1545}" type="presParOf" srcId="{FB792726-7AEF-436D-B333-8CA155412B1F}" destId="{753956DF-EE4F-49F5-8808-8105B0C21FB9}" srcOrd="1" destOrd="0" presId="urn:microsoft.com/office/officeart/2005/8/layout/orgChart1"/>
    <dgm:cxn modelId="{851C7C5B-DD72-4003-85B9-347DF393FBAE}" type="presParOf" srcId="{DB41DB51-C812-4C93-AFC7-2AADC7CA2BDC}" destId="{7C0379EF-86F3-42D5-B052-C783C3618863}" srcOrd="1" destOrd="0" presId="urn:microsoft.com/office/officeart/2005/8/layout/orgChart1"/>
    <dgm:cxn modelId="{4EAEDEC8-9F6D-4BF9-87D0-E3E92E3A77DF}" type="presParOf" srcId="{DB41DB51-C812-4C93-AFC7-2AADC7CA2BDC}" destId="{B51832A9-D3E8-4545-BAB4-43C35DB912DA}" srcOrd="2" destOrd="0" presId="urn:microsoft.com/office/officeart/2005/8/layout/orgChart1"/>
    <dgm:cxn modelId="{F24BA95D-AAC7-4578-A9A1-E9577B487A02}" type="presParOf" srcId="{DB2D4BEA-64EC-4479-A5B8-74422A8A48A6}" destId="{934525A6-B491-41F6-962F-6F612FE47FC7}" srcOrd="1" destOrd="0" presId="urn:microsoft.com/office/officeart/2005/8/layout/orgChart1"/>
    <dgm:cxn modelId="{5CE55AE9-F8C0-40E0-9B8E-48FA0C76EDDF}" type="presParOf" srcId="{934525A6-B491-41F6-962F-6F612FE47FC7}" destId="{1C6687F9-1A01-4120-8B15-F69C353BE9FD}" srcOrd="0" destOrd="0" presId="urn:microsoft.com/office/officeart/2005/8/layout/orgChart1"/>
    <dgm:cxn modelId="{5DE8BEFD-4D55-4062-B66C-44091ADD53F1}" type="presParOf" srcId="{1C6687F9-1A01-4120-8B15-F69C353BE9FD}" destId="{D247AE5E-D76B-4505-931A-5BCD30110671}" srcOrd="0" destOrd="0" presId="urn:microsoft.com/office/officeart/2005/8/layout/orgChart1"/>
    <dgm:cxn modelId="{04113E24-95C3-42F8-804C-4D8A9E8E129A}" type="presParOf" srcId="{1C6687F9-1A01-4120-8B15-F69C353BE9FD}" destId="{EC328DF4-87D4-4AB3-9D99-2D726B8761DD}" srcOrd="1" destOrd="0" presId="urn:microsoft.com/office/officeart/2005/8/layout/orgChart1"/>
    <dgm:cxn modelId="{B25CAD70-F14D-4835-92A4-A5E3D5889BFF}" type="presParOf" srcId="{934525A6-B491-41F6-962F-6F612FE47FC7}" destId="{4F6C7812-873C-4237-986F-F7898BA4E0E2}" srcOrd="1" destOrd="0" presId="urn:microsoft.com/office/officeart/2005/8/layout/orgChart1"/>
    <dgm:cxn modelId="{BA865606-292B-41DC-B61B-291E8EB5DF2A}" type="presParOf" srcId="{934525A6-B491-41F6-962F-6F612FE47FC7}" destId="{B943F6E4-31C5-4A92-80B0-EDC39F031C3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15C4D-4571-4A6E-A9AF-873AC4A729A8}">
      <dsp:nvSpPr>
        <dsp:cNvPr id="0" name=""/>
        <dsp:cNvSpPr/>
      </dsp:nvSpPr>
      <dsp:spPr>
        <a:xfrm>
          <a:off x="3968740" y="650181"/>
          <a:ext cx="136386" cy="597504"/>
        </a:xfrm>
        <a:custGeom>
          <a:avLst/>
          <a:gdLst/>
          <a:ahLst/>
          <a:cxnLst/>
          <a:rect l="0" t="0" r="0" b="0"/>
          <a:pathLst>
            <a:path>
              <a:moveTo>
                <a:pt x="0" y="0"/>
              </a:moveTo>
              <a:lnTo>
                <a:pt x="0" y="597504"/>
              </a:lnTo>
              <a:lnTo>
                <a:pt x="136386" y="5975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12F8F-F6DB-409E-811E-7A2BAA39BE52}">
      <dsp:nvSpPr>
        <dsp:cNvPr id="0" name=""/>
        <dsp:cNvSpPr/>
      </dsp:nvSpPr>
      <dsp:spPr>
        <a:xfrm>
          <a:off x="3832353" y="650181"/>
          <a:ext cx="136386" cy="597504"/>
        </a:xfrm>
        <a:custGeom>
          <a:avLst/>
          <a:gdLst/>
          <a:ahLst/>
          <a:cxnLst/>
          <a:rect l="0" t="0" r="0" b="0"/>
          <a:pathLst>
            <a:path>
              <a:moveTo>
                <a:pt x="136386" y="0"/>
              </a:moveTo>
              <a:lnTo>
                <a:pt x="136386" y="597504"/>
              </a:lnTo>
              <a:lnTo>
                <a:pt x="0" y="59750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08EB6D-E879-4255-BC62-B3EA86D01944}">
      <dsp:nvSpPr>
        <dsp:cNvPr id="0" name=""/>
        <dsp:cNvSpPr/>
      </dsp:nvSpPr>
      <dsp:spPr>
        <a:xfrm>
          <a:off x="5020868" y="2494652"/>
          <a:ext cx="194838" cy="597504"/>
        </a:xfrm>
        <a:custGeom>
          <a:avLst/>
          <a:gdLst/>
          <a:ahLst/>
          <a:cxnLst/>
          <a:rect l="0" t="0" r="0" b="0"/>
          <a:pathLst>
            <a:path>
              <a:moveTo>
                <a:pt x="0" y="0"/>
              </a:moveTo>
              <a:lnTo>
                <a:pt x="0" y="597504"/>
              </a:lnTo>
              <a:lnTo>
                <a:pt x="194838" y="5975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D3EBB6-6949-4991-BADB-B7E88F604F70}">
      <dsp:nvSpPr>
        <dsp:cNvPr id="0" name=""/>
        <dsp:cNvSpPr/>
      </dsp:nvSpPr>
      <dsp:spPr>
        <a:xfrm>
          <a:off x="3968740" y="650181"/>
          <a:ext cx="1571696" cy="1195009"/>
        </a:xfrm>
        <a:custGeom>
          <a:avLst/>
          <a:gdLst/>
          <a:ahLst/>
          <a:cxnLst/>
          <a:rect l="0" t="0" r="0" b="0"/>
          <a:pathLst>
            <a:path>
              <a:moveTo>
                <a:pt x="0" y="0"/>
              </a:moveTo>
              <a:lnTo>
                <a:pt x="0" y="1058622"/>
              </a:lnTo>
              <a:lnTo>
                <a:pt x="1571696" y="1058622"/>
              </a:lnTo>
              <a:lnTo>
                <a:pt x="1571696" y="11950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53A13-A35A-4290-A5C7-A3F92BE9D119}">
      <dsp:nvSpPr>
        <dsp:cNvPr id="0" name=""/>
        <dsp:cNvSpPr/>
      </dsp:nvSpPr>
      <dsp:spPr>
        <a:xfrm>
          <a:off x="3449171" y="2494652"/>
          <a:ext cx="194838" cy="979030"/>
        </a:xfrm>
        <a:custGeom>
          <a:avLst/>
          <a:gdLst/>
          <a:ahLst/>
          <a:cxnLst/>
          <a:rect l="0" t="0" r="0" b="0"/>
          <a:pathLst>
            <a:path>
              <a:moveTo>
                <a:pt x="0" y="0"/>
              </a:moveTo>
              <a:lnTo>
                <a:pt x="0" y="979030"/>
              </a:lnTo>
              <a:lnTo>
                <a:pt x="194838" y="9790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5E9E43-F28E-414C-A9C6-7531D22CA859}">
      <dsp:nvSpPr>
        <dsp:cNvPr id="0" name=""/>
        <dsp:cNvSpPr/>
      </dsp:nvSpPr>
      <dsp:spPr>
        <a:xfrm>
          <a:off x="3923020" y="650181"/>
          <a:ext cx="91440" cy="1195009"/>
        </a:xfrm>
        <a:custGeom>
          <a:avLst/>
          <a:gdLst/>
          <a:ahLst/>
          <a:cxnLst/>
          <a:rect l="0" t="0" r="0" b="0"/>
          <a:pathLst>
            <a:path>
              <a:moveTo>
                <a:pt x="45720" y="0"/>
              </a:moveTo>
              <a:lnTo>
                <a:pt x="45720" y="11950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853FAA-4789-4E6F-9231-8A27051FC0FE}">
      <dsp:nvSpPr>
        <dsp:cNvPr id="0" name=""/>
        <dsp:cNvSpPr/>
      </dsp:nvSpPr>
      <dsp:spPr>
        <a:xfrm>
          <a:off x="1877474" y="2494652"/>
          <a:ext cx="194838" cy="597504"/>
        </a:xfrm>
        <a:custGeom>
          <a:avLst/>
          <a:gdLst/>
          <a:ahLst/>
          <a:cxnLst/>
          <a:rect l="0" t="0" r="0" b="0"/>
          <a:pathLst>
            <a:path>
              <a:moveTo>
                <a:pt x="0" y="0"/>
              </a:moveTo>
              <a:lnTo>
                <a:pt x="0" y="597504"/>
              </a:lnTo>
              <a:lnTo>
                <a:pt x="194838" y="5975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9961EF-964A-45B2-951F-A244E80F1080}">
      <dsp:nvSpPr>
        <dsp:cNvPr id="0" name=""/>
        <dsp:cNvSpPr/>
      </dsp:nvSpPr>
      <dsp:spPr>
        <a:xfrm>
          <a:off x="2397043" y="650181"/>
          <a:ext cx="1571696" cy="1195009"/>
        </a:xfrm>
        <a:custGeom>
          <a:avLst/>
          <a:gdLst/>
          <a:ahLst/>
          <a:cxnLst/>
          <a:rect l="0" t="0" r="0" b="0"/>
          <a:pathLst>
            <a:path>
              <a:moveTo>
                <a:pt x="1571696" y="0"/>
              </a:moveTo>
              <a:lnTo>
                <a:pt x="1571696" y="1058622"/>
              </a:lnTo>
              <a:lnTo>
                <a:pt x="0" y="1058622"/>
              </a:lnTo>
              <a:lnTo>
                <a:pt x="0" y="119500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0F8358-8F8D-485B-AF8C-CD6A03403F2D}">
      <dsp:nvSpPr>
        <dsp:cNvPr id="0" name=""/>
        <dsp:cNvSpPr/>
      </dsp:nvSpPr>
      <dsp:spPr>
        <a:xfrm>
          <a:off x="3319279" y="720"/>
          <a:ext cx="1298923" cy="6494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SAPP Committee- Kate Shamszad and Quinn Franklin</a:t>
          </a:r>
          <a:endParaRPr lang="en-US" sz="700" kern="1200" dirty="0"/>
        </a:p>
      </dsp:txBody>
      <dsp:txXfrm>
        <a:off x="3319279" y="720"/>
        <a:ext cx="1298923" cy="649461"/>
      </dsp:txXfrm>
    </dsp:sp>
    <dsp:sp modelId="{983FBD6B-8ABD-4D72-87D6-DC4111AA6D40}">
      <dsp:nvSpPr>
        <dsp:cNvPr id="0" name=""/>
        <dsp:cNvSpPr/>
      </dsp:nvSpPr>
      <dsp:spPr>
        <a:xfrm>
          <a:off x="1747582" y="1845191"/>
          <a:ext cx="1298923" cy="6494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Research Proposal Sub-Committee- Jennifer Staab and Ali </a:t>
          </a:r>
          <a:r>
            <a:rPr lang="en-US" sz="700" kern="1200" dirty="0" err="1" smtClean="0"/>
            <a:t>Christler</a:t>
          </a:r>
          <a:endParaRPr lang="en-US" sz="700" kern="1200" dirty="0"/>
        </a:p>
      </dsp:txBody>
      <dsp:txXfrm>
        <a:off x="1747582" y="1845191"/>
        <a:ext cx="1298923" cy="649461"/>
      </dsp:txXfrm>
    </dsp:sp>
    <dsp:sp modelId="{4DA44D33-0EFB-4B89-A6A9-C03443D476F4}">
      <dsp:nvSpPr>
        <dsp:cNvPr id="0" name=""/>
        <dsp:cNvSpPr/>
      </dsp:nvSpPr>
      <dsp:spPr>
        <a:xfrm>
          <a:off x="2072313" y="2767426"/>
          <a:ext cx="1298923" cy="6494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To create research, EBP, and QI proposals for the CLC, along with developing a sustainability plan for revisiting and updating related documents or work.</a:t>
          </a:r>
          <a:endParaRPr lang="en-US" sz="700" kern="1200" dirty="0"/>
        </a:p>
      </dsp:txBody>
      <dsp:txXfrm>
        <a:off x="2072313" y="2767426"/>
        <a:ext cx="1298923" cy="649461"/>
      </dsp:txXfrm>
    </dsp:sp>
    <dsp:sp modelId="{BF7BE1FE-39B4-4FAE-A82E-06274363C2CC}">
      <dsp:nvSpPr>
        <dsp:cNvPr id="0" name=""/>
        <dsp:cNvSpPr/>
      </dsp:nvSpPr>
      <dsp:spPr>
        <a:xfrm>
          <a:off x="3319279" y="1845191"/>
          <a:ext cx="1298923" cy="6494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Education, Outreach, and Awareness Sub-Committee- Annette Bonjour and Emily Jones</a:t>
          </a:r>
          <a:endParaRPr lang="en-US" sz="700" kern="1200" dirty="0"/>
        </a:p>
      </dsp:txBody>
      <dsp:txXfrm>
        <a:off x="3319279" y="1845191"/>
        <a:ext cx="1298923" cy="649461"/>
      </dsp:txXfrm>
    </dsp:sp>
    <dsp:sp modelId="{FC13B7B2-6CA6-467E-8984-8828D738A685}">
      <dsp:nvSpPr>
        <dsp:cNvPr id="0" name=""/>
        <dsp:cNvSpPr/>
      </dsp:nvSpPr>
      <dsp:spPr>
        <a:xfrm>
          <a:off x="3644010" y="2767426"/>
          <a:ext cx="1298923" cy="14125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To make the membership aware of research, QI processes, and maintain a platform that supports networking of child life professionals interested in the topic. </a:t>
          </a:r>
        </a:p>
        <a:p>
          <a:pPr lvl="0" algn="ctr" defTabSz="311150">
            <a:lnSpc>
              <a:spcPct val="90000"/>
            </a:lnSpc>
            <a:spcBef>
              <a:spcPct val="0"/>
            </a:spcBef>
            <a:spcAft>
              <a:spcPct val="35000"/>
            </a:spcAft>
          </a:pPr>
          <a:r>
            <a:rPr lang="en-US" sz="700" kern="1200" dirty="0" smtClean="0"/>
            <a:t>To help promote and build the skill set of professional members related to research/EBP/QI through education offerings and mentorship.</a:t>
          </a:r>
        </a:p>
        <a:p>
          <a:pPr lvl="0" algn="ctr" defTabSz="311150">
            <a:lnSpc>
              <a:spcPct val="90000"/>
            </a:lnSpc>
            <a:spcBef>
              <a:spcPct val="0"/>
            </a:spcBef>
            <a:spcAft>
              <a:spcPct val="35000"/>
            </a:spcAft>
          </a:pPr>
          <a:endParaRPr lang="en-US" sz="700" kern="1200" dirty="0"/>
        </a:p>
      </dsp:txBody>
      <dsp:txXfrm>
        <a:off x="3644010" y="2767426"/>
        <a:ext cx="1298923" cy="1412513"/>
      </dsp:txXfrm>
    </dsp:sp>
    <dsp:sp modelId="{CA523E80-36F2-4ABC-9712-B335E90B6D6E}">
      <dsp:nvSpPr>
        <dsp:cNvPr id="0" name=""/>
        <dsp:cNvSpPr/>
      </dsp:nvSpPr>
      <dsp:spPr>
        <a:xfrm>
          <a:off x="4890976" y="1845191"/>
          <a:ext cx="1298923" cy="6494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Benchmarking and Database Sub-Committee-Patrice </a:t>
          </a:r>
          <a:r>
            <a:rPr lang="en-US" sz="700" kern="1200" dirty="0" err="1" smtClean="0"/>
            <a:t>Brylske</a:t>
          </a:r>
          <a:r>
            <a:rPr lang="en-US" sz="700" kern="1200" dirty="0" smtClean="0"/>
            <a:t> and Michael Towne</a:t>
          </a:r>
          <a:endParaRPr lang="en-US" sz="700" kern="1200" dirty="0"/>
        </a:p>
      </dsp:txBody>
      <dsp:txXfrm>
        <a:off x="4890976" y="1845191"/>
        <a:ext cx="1298923" cy="649461"/>
      </dsp:txXfrm>
    </dsp:sp>
    <dsp:sp modelId="{B6B815C6-8E77-48BB-9ADA-F3D4186BE23F}">
      <dsp:nvSpPr>
        <dsp:cNvPr id="0" name=""/>
        <dsp:cNvSpPr/>
      </dsp:nvSpPr>
      <dsp:spPr>
        <a:xfrm>
          <a:off x="5215707" y="2767426"/>
          <a:ext cx="1298923" cy="6494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To develop and oversee a benchmarking and research data center</a:t>
          </a:r>
          <a:endParaRPr lang="en-US" sz="700" kern="1200" dirty="0"/>
        </a:p>
      </dsp:txBody>
      <dsp:txXfrm>
        <a:off x="5215707" y="2767426"/>
        <a:ext cx="1298923" cy="649461"/>
      </dsp:txXfrm>
    </dsp:sp>
    <dsp:sp modelId="{D08C3D43-1ACA-4E38-969B-0FB1F4EBE968}">
      <dsp:nvSpPr>
        <dsp:cNvPr id="0" name=""/>
        <dsp:cNvSpPr/>
      </dsp:nvSpPr>
      <dsp:spPr>
        <a:xfrm>
          <a:off x="2533430" y="922955"/>
          <a:ext cx="1298923" cy="649461"/>
        </a:xfrm>
        <a:prstGeom prst="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Board Liaison- Anne Claire Hickman</a:t>
          </a:r>
          <a:endParaRPr lang="en-US" sz="700" kern="1200" dirty="0"/>
        </a:p>
      </dsp:txBody>
      <dsp:txXfrm>
        <a:off x="2533430" y="922955"/>
        <a:ext cx="1298923" cy="649461"/>
      </dsp:txXfrm>
    </dsp:sp>
    <dsp:sp modelId="{18507526-F9DC-4F24-9A8B-CECBD6907F46}">
      <dsp:nvSpPr>
        <dsp:cNvPr id="0" name=""/>
        <dsp:cNvSpPr/>
      </dsp:nvSpPr>
      <dsp:spPr>
        <a:xfrm>
          <a:off x="4105127" y="922955"/>
          <a:ext cx="1298923" cy="649461"/>
        </a:xfrm>
        <a:prstGeom prst="rect">
          <a:avLst/>
        </a:prstGeom>
        <a:solidFill>
          <a:schemeClr val="accent5">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Staff Liaison- Meagan </a:t>
          </a:r>
          <a:r>
            <a:rPr lang="en-US" sz="700" kern="1200" dirty="0" err="1" smtClean="0"/>
            <a:t>Roloff</a:t>
          </a:r>
          <a:endParaRPr lang="en-US" sz="700" kern="1200" dirty="0"/>
        </a:p>
      </dsp:txBody>
      <dsp:txXfrm>
        <a:off x="4105127" y="922955"/>
        <a:ext cx="1298923" cy="649461"/>
      </dsp:txXfrm>
    </dsp:sp>
    <dsp:sp modelId="{D247AE5E-D76B-4505-931A-5BCD30110671}">
      <dsp:nvSpPr>
        <dsp:cNvPr id="0" name=""/>
        <dsp:cNvSpPr/>
      </dsp:nvSpPr>
      <dsp:spPr>
        <a:xfrm>
          <a:off x="4890976" y="720"/>
          <a:ext cx="1806503" cy="649461"/>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The SAPP Committee will support ACLP’s strategic plan by promoting, encouraging, and educating the membership regarding all aspects of research, EBP, and scholarly publication and presentation</a:t>
          </a:r>
          <a:endParaRPr lang="en-US" sz="700" kern="1200" dirty="0"/>
        </a:p>
      </dsp:txBody>
      <dsp:txXfrm>
        <a:off x="4890976" y="720"/>
        <a:ext cx="1806503" cy="6494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A5ABC-A093-794B-B0AA-1CCB9F2328A2}" type="datetimeFigureOut">
              <a:rPr lang="en-US" smtClean="0"/>
              <a:t>3/24/2017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51CA9-E70B-0742-8C0B-B8136CE1AB00}" type="slidenum">
              <a:rPr lang="en-US" smtClean="0"/>
              <a:t>‹#›</a:t>
            </a:fld>
            <a:endParaRPr lang="en-US"/>
          </a:p>
        </p:txBody>
      </p:sp>
    </p:spTree>
    <p:extLst>
      <p:ext uri="{BB962C8B-B14F-4D97-AF65-F5344CB8AC3E}">
        <p14:creationId xmlns:p14="http://schemas.microsoft.com/office/powerpoint/2010/main" val="113488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t>
            </a:r>
          </a:p>
          <a:p>
            <a:r>
              <a:rPr lang="en-US" baseline="0" dirty="0" smtClean="0"/>
              <a:t>The purpose of this webinar is to both introduce you to the process to develop the Benchmarking platform and to educate you on the different types of data that will be collected and how to get started entering data.</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a:t>
            </a:fld>
            <a:endParaRPr lang="en-US"/>
          </a:p>
        </p:txBody>
      </p:sp>
    </p:spTree>
    <p:extLst>
      <p:ext uri="{BB962C8B-B14F-4D97-AF65-F5344CB8AC3E}">
        <p14:creationId xmlns:p14="http://schemas.microsoft.com/office/powerpoint/2010/main" val="20460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let’s look a little</a:t>
            </a:r>
            <a:r>
              <a:rPr lang="en-US" altLang="en-US" baseline="0" dirty="0" smtClean="0"/>
              <a:t> more at how the Capacity for Patient/Family Impact will allow us to compare data in a more useful and matched way.  In this case, we are trying to make the shift from not just Apples to Apples data comparison but as granular as red delicious to red delicious or gala to gala.  By recording time and patient/family encounters by area of service, the two main building blocks of Capacity for Patient/Family Impact, you will be able to compare the impact you have in any one of the 6 areas with your designated peer group and really drill down to information that is most comparable and relevant to your site.  The Capacity for Patient/Family Impact allows us to tell the story: By providing x number of scheduled hours of support to the inpatient area for example, we have the ability to impact x number of patients and families each shift.</a:t>
            </a:r>
          </a:p>
          <a:p>
            <a:endParaRPr lang="en-US" altLang="en-US" baseline="0" dirty="0" smtClean="0"/>
          </a:p>
          <a:p>
            <a:r>
              <a:rPr lang="en-US" altLang="en-US" baseline="0" dirty="0" smtClean="0"/>
              <a:t>For data collection on an individual level, the consistent measurement for each specialist will be the length of their scheduled shift.  In many cases, this might be data that as a program leader you already have access to, for example, through your timekeeping system.  We actively chose to use scheduled shift vs. actual time worked for a few reasons- one, it is often consistent and will enable accurate (and easy!) data collection at your sight.  Two, while there can be variation from day to day on a scheduled shift, whether someone leaves early for a doctor’s appointment or stays late to finish a patient care need, it balances out fairly consistently over time to equal the scheduled shift length.</a:t>
            </a:r>
          </a:p>
          <a:p>
            <a:endParaRPr lang="en-US" altLang="en-US" baseline="0" dirty="0" smtClean="0"/>
          </a:p>
          <a:p>
            <a:r>
              <a:rPr lang="en-US" altLang="en-US" baseline="0" dirty="0" smtClean="0"/>
              <a:t>We also want to utilize a full scheduled shift as the length of time to look at capacity for patient/family impact vs. just the time that is spent providing direct patient care.  Again, this is a very deliberate choice.  There are functions of a child life specialists’ job that have to exist outside of direct patient care in order to keep a program going- this includes things like toy cleaning, required trainings, </a:t>
            </a:r>
            <a:r>
              <a:rPr lang="en-US" altLang="en-US" baseline="0" dirty="0" err="1" smtClean="0"/>
              <a:t>precepting</a:t>
            </a:r>
            <a:r>
              <a:rPr lang="en-US" altLang="en-US" baseline="0" dirty="0" smtClean="0"/>
              <a:t> interns or new students, attending rounds and meetings, and many others. This takes up time in a day and needs to be considered as part of the equation when we consider what the capacity for patient/family impact and what a specialist could optimally achieve during a day when balancing all of the facets of the role.  </a:t>
            </a:r>
            <a:endParaRPr lang="en-US" altLang="en-US" dirty="0" smtClean="0"/>
          </a:p>
        </p:txBody>
      </p:sp>
      <p:sp>
        <p:nvSpPr>
          <p:cNvPr id="4" name="Slide Number Placeholder 3"/>
          <p:cNvSpPr>
            <a:spLocks noGrp="1"/>
          </p:cNvSpPr>
          <p:nvPr>
            <p:ph type="sldNum" sz="quarter" idx="10"/>
          </p:nvPr>
        </p:nvSpPr>
        <p:spPr/>
        <p:txBody>
          <a:bodyPr/>
          <a:lstStyle/>
          <a:p>
            <a:fld id="{16251CA9-E70B-0742-8C0B-B8136CE1AB00}" type="slidenum">
              <a:rPr lang="en-US" smtClean="0"/>
              <a:t>10</a:t>
            </a:fld>
            <a:endParaRPr lang="en-US"/>
          </a:p>
        </p:txBody>
      </p:sp>
    </p:spTree>
    <p:extLst>
      <p:ext uri="{BB962C8B-B14F-4D97-AF65-F5344CB8AC3E}">
        <p14:creationId xmlns:p14="http://schemas.microsoft.com/office/powerpoint/2010/main" val="258573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0" u="none" dirty="0" smtClean="0"/>
              <a:t>The</a:t>
            </a:r>
            <a:r>
              <a:rPr lang="en-US" altLang="en-US" b="0" u="none" baseline="0" dirty="0" smtClean="0"/>
              <a:t> second part of the data for the Capacity for Patient/Family Impact is the number of patient/family encounters completed over the scheduled shift by the child life specialist.  This is defined by counting the number of unique patient and family encounters a specialist has and the best way to describe this is related to the MRN.  If a specialist saw the same patient or family multiple times on a shift, it would count as 1 patient/family encounter because the impact was only to one unique MRN, and capacity for impact was for just one family.  </a:t>
            </a:r>
          </a:p>
          <a:p>
            <a:pPr eaLnBrk="1" hangingPunct="1">
              <a:spcBef>
                <a:spcPct val="0"/>
              </a:spcBef>
            </a:pPr>
            <a:r>
              <a:rPr lang="en-US" altLang="en-US" b="0" u="none" baseline="0" dirty="0" smtClean="0"/>
              <a:t/>
            </a:r>
            <a:br>
              <a:rPr lang="en-US" altLang="en-US" b="0" u="none" baseline="0" dirty="0" smtClean="0"/>
            </a:br>
            <a:r>
              <a:rPr lang="en-US" altLang="en-US" b="0" u="none" baseline="0" dirty="0" smtClean="0"/>
              <a:t>There will be times when a specialist may see siblings but each is considered a patient, for example when a sibling is a transplant donor and the other is a recipient, or an MVA that brings siblings into the Emergency Department.  In this case, two MRNs are associated with the patients, and the specialist would be documenting their interventions in two charts- this would considered two patient encounters.</a:t>
            </a:r>
          </a:p>
          <a:p>
            <a:pPr eaLnBrk="1" hangingPunct="1">
              <a:spcBef>
                <a:spcPct val="0"/>
              </a:spcBef>
            </a:pPr>
            <a:endParaRPr lang="en-US" altLang="en-US" b="0" u="none" baseline="0" dirty="0" smtClean="0"/>
          </a:p>
          <a:p>
            <a:pPr eaLnBrk="1" hangingPunct="1">
              <a:spcBef>
                <a:spcPct val="0"/>
              </a:spcBef>
            </a:pPr>
            <a:r>
              <a:rPr lang="en-US" altLang="en-US" b="0" u="none" baseline="0" dirty="0" smtClean="0"/>
              <a:t>Across a day, you may have a child life specialist see a patient in the morning and a second specialist see the same patient in the evening.  Each specialist would capture this encounter as 1 patient seen.</a:t>
            </a:r>
            <a:endParaRPr lang="en-US" altLang="en-US" b="0" u="none" dirty="0" smtClean="0"/>
          </a:p>
        </p:txBody>
      </p:sp>
      <p:sp>
        <p:nvSpPr>
          <p:cNvPr id="4" name="Slide Number Placeholder 3"/>
          <p:cNvSpPr>
            <a:spLocks noGrp="1"/>
          </p:cNvSpPr>
          <p:nvPr>
            <p:ph type="sldNum" sz="quarter" idx="10"/>
          </p:nvPr>
        </p:nvSpPr>
        <p:spPr/>
        <p:txBody>
          <a:bodyPr/>
          <a:lstStyle/>
          <a:p>
            <a:fld id="{16251CA9-E70B-0742-8C0B-B8136CE1AB00}" type="slidenum">
              <a:rPr lang="en-US" smtClean="0"/>
              <a:t>11</a:t>
            </a:fld>
            <a:endParaRPr lang="en-US"/>
          </a:p>
        </p:txBody>
      </p:sp>
    </p:spTree>
    <p:extLst>
      <p:ext uri="{BB962C8B-B14F-4D97-AF65-F5344CB8AC3E}">
        <p14:creationId xmlns:p14="http://schemas.microsoft.com/office/powerpoint/2010/main" val="258573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about Belle- a child life specialist working in an inpatient unit at National Snowman Hospital.  Although she sees Olaf individually in the morning, with his mom in the afternoon, and his whole family after school, her impact is with only one patient/family so she would capture all three interventions as </a:t>
            </a:r>
            <a:r>
              <a:rPr lang="en-US" b="1" i="1" baseline="0" dirty="0" smtClean="0"/>
              <a:t>one</a:t>
            </a:r>
            <a:r>
              <a:rPr lang="en-US" b="0" i="0" baseline="0" dirty="0" smtClean="0"/>
              <a:t> encounter in the Acute Care area.</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12</a:t>
            </a:fld>
            <a:endParaRPr lang="en-US"/>
          </a:p>
        </p:txBody>
      </p:sp>
    </p:spTree>
    <p:extLst>
      <p:ext uri="{BB962C8B-B14F-4D97-AF65-F5344CB8AC3E}">
        <p14:creationId xmlns:p14="http://schemas.microsoft.com/office/powerpoint/2010/main" val="17783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many hospitals, child life specialists have a primary area of care where they provide consistent service, like radiology or an inpatient unit.  However there are times when they may leave the unit to provide support in another area.  If the specialist is spending 80% or more of their time linked to one primary area of care, then even if they provide an encounter in another area, they will still count it within their primary area’s total encounters for the shift.</a:t>
            </a:r>
          </a:p>
          <a:p>
            <a:endParaRPr lang="en-US" baseline="0" dirty="0" smtClean="0"/>
          </a:p>
          <a:p>
            <a:r>
              <a:rPr lang="en-US" baseline="0" dirty="0" smtClean="0"/>
              <a:t>You may also have a role of a float specialist or specialist who standardly splits their time between more than one unit on a consistent basis.  For this case, the specialist would divide their total scheduled shift between the areas of coverage.  For example, a specialist may cover an outpatient oncology clinic and the inpatient oncology unit.  If they split their time evenly on a scheduled 8-hour shift, they would capture 4 hours in the inpatient acute care area and 4 hours in the outpatient area.  They would then log encounters in each of these two areas for the day.</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13</a:t>
            </a:fld>
            <a:endParaRPr lang="en-US"/>
          </a:p>
        </p:txBody>
      </p:sp>
    </p:spTree>
    <p:extLst>
      <p:ext uri="{BB962C8B-B14F-4D97-AF65-F5344CB8AC3E}">
        <p14:creationId xmlns:p14="http://schemas.microsoft.com/office/powerpoint/2010/main" val="353755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that 80% rule.</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14</a:t>
            </a:fld>
            <a:endParaRPr lang="en-US"/>
          </a:p>
        </p:txBody>
      </p:sp>
    </p:spTree>
    <p:extLst>
      <p:ext uri="{BB962C8B-B14F-4D97-AF65-F5344CB8AC3E}">
        <p14:creationId xmlns:p14="http://schemas.microsoft.com/office/powerpoint/2010/main" val="40491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an example of a Float Position or Consults Staffing rule.</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15</a:t>
            </a:fld>
            <a:endParaRPr lang="en-US"/>
          </a:p>
        </p:txBody>
      </p:sp>
    </p:spTree>
    <p:extLst>
      <p:ext uri="{BB962C8B-B14F-4D97-AF65-F5344CB8AC3E}">
        <p14:creationId xmlns:p14="http://schemas.microsoft.com/office/powerpoint/2010/main" val="1762768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Understandably</a:t>
            </a:r>
            <a:r>
              <a:rPr lang="en-US" baseline="0" dirty="0" smtClean="0"/>
              <a:t> in the role of a child life specialist, not every day is the same.  There are circumstances where some days are very busy providing patient/family interactions, and others are less so.  So when you collect your data each day at your site, it is important to understand how we will account for these fluctuations.  For example, around the holidays, a child life specialist may have to go room to room to deliver a gift to each patient.  In this situation, the number of patient/family encounters for the day might be very high because the specialist interacted with 30+ patients.  </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16</a:t>
            </a:fld>
            <a:endParaRPr lang="en-US"/>
          </a:p>
        </p:txBody>
      </p:sp>
    </p:spTree>
    <p:extLst>
      <p:ext uri="{BB962C8B-B14F-4D97-AF65-F5344CB8AC3E}">
        <p14:creationId xmlns:p14="http://schemas.microsoft.com/office/powerpoint/2010/main" val="134480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also</a:t>
            </a:r>
            <a:r>
              <a:rPr lang="en-US" baseline="0" dirty="0" smtClean="0"/>
              <a:t> might be days when the number of patient/family encounters is quite low- a day when the specialist is processing that donation of 400+ picture books that were donated or there is a mandatory training that takes up a big chunk of their day.  Or if the city is experiencing some sort of weather that is impacting the number of kids showing up for their clinic appointment.  There are many reasons why a specialist might have a particularly low number of encounters for a day.</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17</a:t>
            </a:fld>
            <a:endParaRPr lang="en-US"/>
          </a:p>
        </p:txBody>
      </p:sp>
    </p:spTree>
    <p:extLst>
      <p:ext uri="{BB962C8B-B14F-4D97-AF65-F5344CB8AC3E}">
        <p14:creationId xmlns:p14="http://schemas.microsoft.com/office/powerpoint/2010/main" val="171627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This type of variation is normal and expected in the roll. </a:t>
            </a:r>
            <a:r>
              <a:rPr lang="en-US" altLang="en-US" baseline="0" dirty="0" smtClean="0"/>
              <a:t>  The first thing we tell interns is to expect every day to look and feel different.  By looking at data over time, a quarterly basis in this case, and looking at the median of the data (as opposed to the mean), we are able to account for and not allow significant outliers to affect the calculation.  The median looks at the </a:t>
            </a:r>
            <a:r>
              <a:rPr lang="en-US" altLang="en-US" i="1" baseline="0" dirty="0" smtClean="0"/>
              <a:t>middle</a:t>
            </a:r>
            <a:r>
              <a:rPr lang="en-US" altLang="en-US" b="1" i="0" baseline="0" dirty="0" smtClean="0"/>
              <a:t> </a:t>
            </a:r>
            <a:r>
              <a:rPr lang="en-US" altLang="en-US" b="0" i="0" baseline="0" dirty="0" smtClean="0"/>
              <a:t>number of the data set, the most common number of patient/family encounters that occur within a daily basis over time. </a:t>
            </a:r>
            <a:endParaRPr lang="en-US" alt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Looking at the median provides for a higher reliability and pushes out the high and low days that has the potential to skew</a:t>
            </a:r>
            <a:r>
              <a:rPr lang="en-US" altLang="en-US" baseline="0" dirty="0" smtClean="0"/>
              <a:t> the data for what we are trying to obtain which is the capacity (of a child life specialist) for patient and family impact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18</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When we put everyone’s data together in one</a:t>
            </a:r>
            <a:r>
              <a:rPr lang="en-US" altLang="en-US" baseline="0" dirty="0" smtClean="0"/>
              <a:t> central place, we expect to see variation across all of our programs.  This doesn’t just tell the story of differences in capacity for patient/family impact based on skill or speed of the child life specialists at a particular program but also tells the story of what else are those specialists responsible for or doing during their scheduled shift.  For example, if you work in a one or two person program where the daily operations and support of your program are reliant on you, the capacity for patient/family impact may be lower because there are other responsibilities demanding your time.  The Child Life Professional Data Center will allow you to compare and filter programs to find your peer group, in order for you to get a better comparison for this type of measure.</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19</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a:t>
            </a:r>
            <a:r>
              <a:rPr lang="en-US" altLang="en-US" baseline="0" dirty="0" smtClean="0"/>
              <a:t> an effort to break down the information that is covered during the webinar, the following objectives will be addressed. Each section covers: </a:t>
            </a:r>
            <a:endParaRPr lang="en-US" altLang="en-US" dirty="0" smtClean="0"/>
          </a:p>
          <a:p>
            <a:pPr marL="171450" indent="-171450">
              <a:buFont typeface="Arial" panose="020B0604020202020204" pitchFamily="34" charset="0"/>
              <a:buChar char="•"/>
            </a:pPr>
            <a:r>
              <a:rPr lang="en-US" altLang="en-US" dirty="0" smtClean="0"/>
              <a:t>Why are we using this platform and why we are talking about it…</a:t>
            </a:r>
          </a:p>
          <a:p>
            <a:pPr marL="171450" indent="-171450">
              <a:buFont typeface="Arial" panose="020B0604020202020204" pitchFamily="34" charset="0"/>
              <a:buChar char="•"/>
            </a:pPr>
            <a:r>
              <a:rPr lang="en-US" altLang="en-US" dirty="0" smtClean="0"/>
              <a:t>Explain the use</a:t>
            </a:r>
            <a:r>
              <a:rPr lang="en-US" altLang="en-US" baseline="0" dirty="0" smtClean="0"/>
              <a:t> of both published empirical research and evidence based practice to inform the metrics, what we are collecting and measuring, of the database</a:t>
            </a:r>
            <a:endParaRPr lang="en-US" altLang="en-US" dirty="0" smtClean="0"/>
          </a:p>
          <a:p>
            <a:pPr marL="171450" indent="-171450">
              <a:buFont typeface="Arial" panose="020B0604020202020204" pitchFamily="34" charset="0"/>
              <a:buChar char="•"/>
            </a:pPr>
            <a:r>
              <a:rPr lang="en-US" altLang="en-US" dirty="0" smtClean="0"/>
              <a:t>How do you get your staff on board…What is this? And how do I do it? </a:t>
            </a:r>
          </a:p>
          <a:p>
            <a:r>
              <a:rPr lang="en-US" altLang="en-US" dirty="0" smtClean="0"/>
              <a:t>	These concepts are different some collect a lot of detail, some collect minimal, and some collect nothing….</a:t>
            </a:r>
          </a:p>
          <a:p>
            <a:r>
              <a:rPr lang="en-US" altLang="en-US" dirty="0" smtClean="0"/>
              <a:t>	Anticipating how your staff is going to react is why we use the inside out model…Managing staff response regarding data collection…because we know this is a culture 	change </a:t>
            </a:r>
          </a:p>
          <a:p>
            <a:pPr marL="171450" indent="-171450">
              <a:buFont typeface="Arial" panose="020B0604020202020204" pitchFamily="34" charset="0"/>
              <a:buChar char="•"/>
            </a:pPr>
            <a:r>
              <a:rPr lang="en-US" altLang="en-US" dirty="0" smtClean="0"/>
              <a:t>Showcase the landing page, different</a:t>
            </a:r>
            <a:r>
              <a:rPr lang="en-US" altLang="en-US" baseline="0" dirty="0" smtClean="0"/>
              <a:t> sections of the platform, including a glance at the analytics section</a:t>
            </a:r>
          </a:p>
          <a:p>
            <a:pPr marL="171450" indent="-171450">
              <a:buFont typeface="Arial" panose="020B0604020202020204" pitchFamily="34" charset="0"/>
              <a:buChar char="•"/>
            </a:pPr>
            <a:r>
              <a:rPr lang="en-US" altLang="en-US" baseline="0" dirty="0" smtClean="0"/>
              <a:t>Explain the process developed by the Benchmarking subcommittee to support members during the first year of use. </a:t>
            </a:r>
            <a:endParaRPr lang="en-US" altLang="en-US" dirty="0" smtClean="0"/>
          </a:p>
        </p:txBody>
      </p:sp>
      <p:sp>
        <p:nvSpPr>
          <p:cNvPr id="4" name="Slide Number Placeholder 3"/>
          <p:cNvSpPr>
            <a:spLocks noGrp="1"/>
          </p:cNvSpPr>
          <p:nvPr>
            <p:ph type="sldNum" sz="quarter" idx="10"/>
          </p:nvPr>
        </p:nvSpPr>
        <p:spPr/>
        <p:txBody>
          <a:bodyPr/>
          <a:lstStyle/>
          <a:p>
            <a:fld id="{16251CA9-E70B-0742-8C0B-B8136CE1AB00}" type="slidenum">
              <a:rPr lang="en-US" smtClean="0"/>
              <a:t>2</a:t>
            </a:fld>
            <a:endParaRPr lang="en-US"/>
          </a:p>
        </p:txBody>
      </p:sp>
    </p:spTree>
    <p:extLst>
      <p:ext uri="{BB962C8B-B14F-4D97-AF65-F5344CB8AC3E}">
        <p14:creationId xmlns:p14="http://schemas.microsoft.com/office/powerpoint/2010/main" val="382831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have</a:t>
            </a:r>
            <a:r>
              <a:rPr lang="en-US" baseline="0" dirty="0" smtClean="0"/>
              <a:t> created if you choose to use these tools are an easy method for collection so that we are all collecting the same data</a:t>
            </a:r>
          </a:p>
          <a:p>
            <a:endParaRPr lang="en-US" baseline="0" dirty="0" smtClean="0"/>
          </a:p>
          <a:p>
            <a:r>
              <a:rPr lang="en-US" baseline="0" dirty="0" smtClean="0"/>
              <a:t>These tools are intended to be used by the individual specialist as well as the leader so that the data collection and entry can be streamlined for use</a:t>
            </a:r>
            <a:endParaRPr 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20</a:t>
            </a:fld>
            <a:endParaRPr lang="en-US"/>
          </a:p>
        </p:txBody>
      </p:sp>
    </p:spTree>
    <p:extLst>
      <p:ext uri="{BB962C8B-B14F-4D97-AF65-F5344CB8AC3E}">
        <p14:creationId xmlns:p14="http://schemas.microsoft.com/office/powerpoint/2010/main" val="3507836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be the word document that the staff</a:t>
            </a:r>
            <a:r>
              <a:rPr lang="en-US" baseline="0" dirty="0" smtClean="0"/>
              <a:t> can use to collect daily data</a:t>
            </a:r>
          </a:p>
          <a:p>
            <a:endParaRPr lang="en-US" baseline="0" dirty="0" smtClean="0"/>
          </a:p>
          <a:p>
            <a:r>
              <a:rPr lang="en-US" baseline="0" dirty="0" smtClean="0"/>
              <a:t>Remember scheduled shift hours and patient encounters based on MRN</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21</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would be the word</a:t>
            </a:r>
            <a:r>
              <a:rPr lang="en-US" baseline="0" dirty="0" smtClean="0"/>
              <a:t> document for the leader to use to collect and total the quarterly data which would then be entered into the CLPDC </a:t>
            </a:r>
            <a:endParaRPr 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22</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and example of the excel document that staff can use to enter</a:t>
            </a:r>
            <a:r>
              <a:rPr lang="en-US" baseline="0" dirty="0" smtClean="0"/>
              <a:t> their daily data which would then provided the leader with monthly totals</a:t>
            </a:r>
          </a:p>
          <a:p>
            <a:r>
              <a:rPr lang="en-US" baseline="0" dirty="0" smtClean="0"/>
              <a:t>For those that are excel savvy you can utilize formulas to automatically formulate the quarterly totals from the monthly data</a:t>
            </a:r>
          </a:p>
          <a:p>
            <a:r>
              <a:rPr lang="en-US" baseline="0" dirty="0" smtClean="0"/>
              <a:t>Out intention with providing these tools was to make it easier for you to participate and collect the data we all want/need to move our professional forward</a:t>
            </a:r>
            <a:endParaRPr 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23</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is</a:t>
            </a:r>
            <a:r>
              <a:rPr lang="en-US" altLang="en-US" baseline="0" dirty="0" smtClean="0"/>
              <a:t> the sample of what the quarterly data looks like in an excel format so that the leader would easily be able to record this in the CLPDC</a:t>
            </a:r>
            <a:endParaRPr lang="en-US" altLang="en-US" dirty="0" smtClean="0"/>
          </a:p>
          <a:p>
            <a:endParaRPr lang="en-US" dirty="0" smtClean="0"/>
          </a:p>
          <a:p>
            <a:r>
              <a:rPr lang="en-US" dirty="0" smtClean="0"/>
              <a:t>These totals could be formulated from the previous daily/monthly</a:t>
            </a:r>
            <a:r>
              <a:rPr lang="en-US" baseline="0" dirty="0" smtClean="0"/>
              <a:t> excel tool and be populated into this document for leaders or the person designated to enter this info quarterly into the CLPDC </a:t>
            </a:r>
          </a:p>
        </p:txBody>
      </p:sp>
      <p:sp>
        <p:nvSpPr>
          <p:cNvPr id="4" name="Slide Number Placeholder 3"/>
          <p:cNvSpPr>
            <a:spLocks noGrp="1"/>
          </p:cNvSpPr>
          <p:nvPr>
            <p:ph type="sldNum" sz="quarter" idx="10"/>
          </p:nvPr>
        </p:nvSpPr>
        <p:spPr/>
        <p:txBody>
          <a:bodyPr/>
          <a:lstStyle/>
          <a:p>
            <a:fld id="{16251CA9-E70B-0742-8C0B-B8136CE1AB00}" type="slidenum">
              <a:rPr lang="en-US" smtClean="0"/>
              <a:t>24</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 of hours worked are the scheduled hours for that specialist.  </a:t>
            </a:r>
            <a:r>
              <a:rPr lang="en-US" baseline="0" dirty="0" smtClean="0"/>
              <a:t> </a:t>
            </a:r>
          </a:p>
          <a:p>
            <a:r>
              <a:rPr lang="en-US" baseline="0" dirty="0" smtClean="0"/>
              <a:t>If the child life specialist is scheduled for 8 hours but works 9 that day….8 hours are recorded….remember we are collecting median data</a:t>
            </a:r>
          </a:p>
          <a:p>
            <a:r>
              <a:rPr lang="en-US" baseline="0" dirty="0" smtClean="0"/>
              <a:t>We know that there are days where specialists work more or less…it’s all ok.   We are collecting the median data for scheduled hours worked</a:t>
            </a:r>
          </a:p>
          <a:p>
            <a:endParaRPr lang="en-US" baseline="0" dirty="0" smtClean="0"/>
          </a:p>
          <a:p>
            <a:r>
              <a:rPr lang="en-US" baseline="0" dirty="0" smtClean="0"/>
              <a:t>Patient encounters are based on the MRN for a patient and family</a:t>
            </a:r>
          </a:p>
          <a:p>
            <a:endParaRPr lang="en-US" baseline="0" dirty="0" smtClean="0"/>
          </a:p>
          <a:p>
            <a:r>
              <a:rPr lang="en-US" baseline="0" dirty="0" smtClean="0"/>
              <a:t>80% rule…if child life specialist is assigned to a unit that is where the encounters are recorded</a:t>
            </a:r>
          </a:p>
          <a:p>
            <a:endParaRPr lang="en-US" baseline="0" dirty="0" smtClean="0"/>
          </a:p>
          <a:p>
            <a:r>
              <a:rPr lang="en-US" baseline="0" dirty="0" smtClean="0"/>
              <a:t>If the specialists works in various units/dept. then account for the time i.e. 2 hours, 2 hours, and 4 hours…and record the appropriate encounters in those buckets</a:t>
            </a:r>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25</a:t>
            </a:fld>
            <a:endParaRPr lang="en-US"/>
          </a:p>
        </p:txBody>
      </p:sp>
    </p:spTree>
    <p:extLst>
      <p:ext uri="{BB962C8B-B14F-4D97-AF65-F5344CB8AC3E}">
        <p14:creationId xmlns:p14="http://schemas.microsoft.com/office/powerpoint/2010/main" val="184072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the leader or designated data collector/reporter you would collect the data from your staff…both the sum of scheduled hours and the sum of the encounters to report to the CLDPC</a:t>
            </a:r>
          </a:p>
          <a:p>
            <a:endParaRPr lang="en-US" baseline="0" dirty="0" smtClean="0"/>
          </a:p>
          <a:p>
            <a:r>
              <a:rPr lang="en-US" baseline="0" dirty="0" smtClean="0"/>
              <a:t>This will be done for each of the six designated areas that we are collecting at this time</a:t>
            </a:r>
          </a:p>
          <a:p>
            <a:endParaRPr lang="en-US" baseline="0" dirty="0" smtClean="0"/>
          </a:p>
          <a:p>
            <a:r>
              <a:rPr lang="en-US" baseline="0" dirty="0" smtClean="0"/>
              <a:t>If you only have staff in 2 of the 6 areas then that is what you report…this is for all sizes of child life professionals to collect and report</a:t>
            </a:r>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26</a:t>
            </a:fld>
            <a:endParaRPr lang="en-US"/>
          </a:p>
        </p:txBody>
      </p:sp>
    </p:spTree>
    <p:extLst>
      <p:ext uri="{BB962C8B-B14F-4D97-AF65-F5344CB8AC3E}">
        <p14:creationId xmlns:p14="http://schemas.microsoft.com/office/powerpoint/2010/main" val="1629450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t>You might be feeling an array of emotions right now after taking in all of this information.  We</a:t>
            </a:r>
            <a:r>
              <a:rPr lang="en-US" altLang="en-US" b="0" baseline="0" dirty="0" smtClean="0"/>
              <a:t> understand that many emotions come with data collection – even for teams who are used to it.  We also understand that we have to help guide our staff through these emotions, dependent on where they are, for the successful implementation of accurate data collection.  </a:t>
            </a:r>
          </a:p>
          <a:p>
            <a:endParaRPr lang="en-US" altLang="en-US" b="0" baseline="0" dirty="0" smtClean="0"/>
          </a:p>
          <a:p>
            <a:r>
              <a:rPr lang="en-US" altLang="en-US" b="0" dirty="0" smtClean="0"/>
              <a:t>Inside Out - Meet Your Emotions - Joy, Sadness, Anger, Disgust, Fear – https://www.youtube.com/watch?v=2WpKGqYAClk</a:t>
            </a:r>
          </a:p>
          <a:p>
            <a:r>
              <a:rPr lang="en-US" altLang="en-US" b="0" dirty="0" smtClean="0"/>
              <a:t>You can play this video for your staff if you’d like to help talk about how we all fee about data collection.</a:t>
            </a:r>
          </a:p>
          <a:p>
            <a:endParaRPr lang="en-US" altLang="en-US" b="0" dirty="0" smtClean="0"/>
          </a:p>
          <a:p>
            <a:r>
              <a:rPr lang="en-US" altLang="en-US" b="0" dirty="0" smtClean="0"/>
              <a:t>Remind your staff this is not</a:t>
            </a:r>
            <a:r>
              <a:rPr lang="en-US" altLang="en-US" b="0" baseline="0" dirty="0" smtClean="0"/>
              <a:t> punitive and it’s going to help us grow as a profession. When we have this validated research and data to support what we are doing it will only make us collectively stronger and increase our services to our patients and families.</a:t>
            </a:r>
            <a:endParaRPr lang="en-US" altLang="en-US" b="0" dirty="0" smtClean="0"/>
          </a:p>
        </p:txBody>
      </p:sp>
      <p:sp>
        <p:nvSpPr>
          <p:cNvPr id="4" name="Slide Number Placeholder 3"/>
          <p:cNvSpPr>
            <a:spLocks noGrp="1"/>
          </p:cNvSpPr>
          <p:nvPr>
            <p:ph type="sldNum" sz="quarter" idx="10"/>
          </p:nvPr>
        </p:nvSpPr>
        <p:spPr/>
        <p:txBody>
          <a:bodyPr/>
          <a:lstStyle/>
          <a:p>
            <a:fld id="{16251CA9-E70B-0742-8C0B-B8136CE1AB00}" type="slidenum">
              <a:rPr lang="en-US" smtClean="0"/>
              <a:t>27</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Joy- </a:t>
            </a:r>
            <a:r>
              <a:rPr lang="en-US" altLang="en-US" i="1" dirty="0" smtClean="0"/>
              <a:t>She is lighthearted, optimistic and determined to find the fun in every situation. Joy sees challenges as opportunities, and the less happy moments as hiccups on the way back to something great.</a:t>
            </a:r>
          </a:p>
          <a:p>
            <a:r>
              <a:rPr lang="en-US" altLang="en-US" dirty="0" smtClean="0"/>
              <a:t>Disgust- </a:t>
            </a:r>
            <a:r>
              <a:rPr lang="en-US" altLang="en-US" i="1" dirty="0" smtClean="0"/>
              <a:t>Disgust is highly opinionated and extremely honest. She keeps a careful eye on people, places and things that can get in the way or come up. Disgust always has the best of  intentions and refuses to lower her standards.</a:t>
            </a:r>
            <a:endParaRPr lang="en-US" altLang="en-US" dirty="0" smtClean="0"/>
          </a:p>
          <a:p>
            <a:r>
              <a:rPr lang="en-US" altLang="en-US" dirty="0" smtClean="0"/>
              <a:t>Anger- </a:t>
            </a:r>
            <a:r>
              <a:rPr lang="en-US" altLang="en-US" i="1" dirty="0" smtClean="0"/>
              <a:t>Anger feels very passionately about making sure things are fair. He has a fiery spirit and tends to explode (literally) when things don't go as planned. He is quick to overreact and has little patience for life's imperfection.</a:t>
            </a:r>
          </a:p>
          <a:p>
            <a:r>
              <a:rPr lang="en-US" altLang="en-US" dirty="0" smtClean="0"/>
              <a:t>Fear- </a:t>
            </a:r>
            <a:r>
              <a:rPr lang="en-US" altLang="en-US" i="1" dirty="0" smtClean="0"/>
              <a:t>He is constantly on the lookout for potential disasters, and spends time evaluating the possible dangers, pitfalls and risk involved. There are very few activities and events that Fear does not find to be dangerous and possibly fatal.</a:t>
            </a:r>
          </a:p>
          <a:p>
            <a:r>
              <a:rPr lang="en-US" altLang="en-US" dirty="0" smtClean="0"/>
              <a:t>Sadness- </a:t>
            </a:r>
            <a:r>
              <a:rPr lang="en-US" altLang="en-US" i="1" dirty="0" smtClean="0"/>
              <a:t>Sadness would love to be more optimistic and helpful, but she finds it so hard to be positive. Sometimes it seems like the best thing to do is just lie on the floor and have a  good cry.</a:t>
            </a:r>
            <a:endParaRPr lang="en-US" altLang="en-US" dirty="0" smtClean="0"/>
          </a:p>
          <a:p>
            <a:endParaRPr lang="en-US" altLang="en-US" dirty="0" smtClean="0"/>
          </a:p>
          <a:p>
            <a:r>
              <a:rPr lang="en-US" altLang="en-US" dirty="0" smtClean="0"/>
              <a:t>We would like to help support you</a:t>
            </a:r>
            <a:r>
              <a:rPr lang="en-US" altLang="en-US" baseline="0" dirty="0" smtClean="0"/>
              <a:t> through these emotions and understanding of the data collection, so that you will be set up for success to support your own staff.  So, as you continue to process through your current emotions, let’s jump over to the most exciting piece of this Webinar.</a:t>
            </a:r>
            <a:endParaRPr lang="en-US" altLang="en-US" dirty="0" smtClean="0"/>
          </a:p>
        </p:txBody>
      </p:sp>
      <p:sp>
        <p:nvSpPr>
          <p:cNvPr id="4" name="Slide Number Placeholder 3"/>
          <p:cNvSpPr>
            <a:spLocks noGrp="1"/>
          </p:cNvSpPr>
          <p:nvPr>
            <p:ph type="sldNum" sz="quarter" idx="10"/>
          </p:nvPr>
        </p:nvSpPr>
        <p:spPr/>
        <p:txBody>
          <a:bodyPr/>
          <a:lstStyle/>
          <a:p>
            <a:fld id="{16251CA9-E70B-0742-8C0B-B8136CE1AB00}" type="slidenum">
              <a:rPr lang="en-US" smtClean="0"/>
              <a:t>28</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smtClean="0">
                <a:ea typeface="+mn-ea"/>
              </a:rPr>
              <a:t>Okay-</a:t>
            </a:r>
            <a:r>
              <a:rPr lang="en-US" altLang="en-US" u="none" baseline="0" dirty="0" smtClean="0">
                <a:ea typeface="+mn-ea"/>
              </a:rPr>
              <a:t> here is the amazing part of this webinar…for the first time, we have the platform: the Child Life Professional Data Center as a way to collect, analyze, and provide benchmarking and comparison as never before.  We are incredibly grateful to ACLP for recognizing the limitations of our past self-managed attempts (excel spreadsheets!) and they committed the time and money necessary to engage with an outside vendor to create this robust platform.  This is a screenshot of the landing page for the Data Center.  You will be connecting to it directly through the ACLP website.</a:t>
            </a:r>
          </a:p>
          <a:p>
            <a:endParaRPr lang="en-US" altLang="en-US" u="none" baseline="0" dirty="0" smtClean="0">
              <a:ea typeface="+mn-ea"/>
            </a:endParaRPr>
          </a:p>
          <a:p>
            <a:r>
              <a:rPr lang="en-US" altLang="en-US" u="none" baseline="0" dirty="0" smtClean="0">
                <a:ea typeface="+mn-ea"/>
              </a:rPr>
              <a:t>Since September, we have been working with a group called Dynamic Benchmarking to build a comprehensive data center that will allow for robust capture of information that is essential to our programs and with the functionality of analytics and filtering and reporting tools that we’ve never had available before.  While we have had the generous support of the ACLP to build this platform, we are still in the exploratory phase of determining the annual maintenance expense of the Data Center.  With this, we want to share that while everyone will have access in the years to come to much of the basis data and features of the site, there will be a need in the future for an annual subscription fee that will allow full access to all of the advanced analytics built in- the fee will allow continuous maintenance and any necessary future revisions.</a:t>
            </a:r>
          </a:p>
          <a:p>
            <a:endParaRPr lang="en-US" altLang="en-US" u="none" baseline="0" dirty="0" smtClean="0">
              <a:ea typeface="+mn-ea"/>
            </a:endParaRPr>
          </a:p>
          <a:p>
            <a:r>
              <a:rPr lang="en-US" altLang="en-US" u="none" baseline="0" dirty="0" smtClean="0">
                <a:ea typeface="+mn-ea"/>
              </a:rPr>
              <a:t>Now let’s look closer at what the Data Center will capture and be able to provide to you.  In the bottom half of the screen, you’ll see the Quarterly Metrics section- this is where the Capacity for Patient/Family Impact data will be entered on a quarterly basis.  At the top of the screen is the Annual Metrics section.  This is where all of the information related to your hospital and program is housed.  We hope that it will be a solution to those immediate or urgent requests that come across the Director’s forum.  The types of information that will be entered into the annual metrics will be information related to:</a:t>
            </a:r>
          </a:p>
          <a:p>
            <a:pPr marL="171450" indent="-171450">
              <a:buFont typeface="Arial" panose="020B0604020202020204" pitchFamily="34" charset="0"/>
              <a:buChar char="•"/>
            </a:pPr>
            <a:r>
              <a:rPr lang="en-US" altLang="en-US" u="none" baseline="0" dirty="0" smtClean="0">
                <a:ea typeface="+mn-ea"/>
              </a:rPr>
              <a:t>Your hospital structure- free standing vs. hospital within a hospital, </a:t>
            </a:r>
            <a:r>
              <a:rPr lang="en-US" altLang="en-US" u="none" baseline="0" dirty="0" err="1" smtClean="0">
                <a:ea typeface="+mn-ea"/>
              </a:rPr>
              <a:t>etc</a:t>
            </a:r>
            <a:r>
              <a:rPr lang="en-US" altLang="en-US" u="none" baseline="0" dirty="0" smtClean="0">
                <a:ea typeface="+mn-ea"/>
              </a:rPr>
              <a:t>; types of medical services provided</a:t>
            </a:r>
          </a:p>
          <a:p>
            <a:pPr marL="171450" indent="-171450">
              <a:buFont typeface="Arial" panose="020B0604020202020204" pitchFamily="34" charset="0"/>
              <a:buChar char="•"/>
            </a:pPr>
            <a:r>
              <a:rPr lang="en-US" altLang="en-US" u="none" baseline="0" dirty="0" smtClean="0">
                <a:ea typeface="+mn-ea"/>
              </a:rPr>
              <a:t>Your program- your child life staffing model, hours and areas of coverage, weekend and holiday support, spaces for play and families, and complementary programming: creative art therapies, facility dogs, medical clowns, </a:t>
            </a:r>
            <a:r>
              <a:rPr lang="en-US" altLang="en-US" u="none" baseline="0" dirty="0" err="1" smtClean="0">
                <a:ea typeface="+mn-ea"/>
              </a:rPr>
              <a:t>etc</a:t>
            </a:r>
            <a:endParaRPr lang="en-US" altLang="en-US" u="none" baseline="0" dirty="0" smtClean="0">
              <a:ea typeface="+mn-ea"/>
            </a:endParaRPr>
          </a:p>
          <a:p>
            <a:pPr marL="171450" indent="-171450">
              <a:buFont typeface="Arial" panose="020B0604020202020204" pitchFamily="34" charset="0"/>
              <a:buChar char="•"/>
            </a:pPr>
            <a:r>
              <a:rPr lang="en-US" altLang="en-US" u="none" baseline="0" dirty="0" smtClean="0">
                <a:ea typeface="+mn-ea"/>
              </a:rPr>
              <a:t>Your budget- how your program, child life staff, and other staff are budgeted: operational, donor, grants, etc.</a:t>
            </a:r>
          </a:p>
          <a:p>
            <a:pPr marL="171450" indent="-171450">
              <a:buFont typeface="Arial" panose="020B0604020202020204" pitchFamily="34" charset="0"/>
              <a:buChar char="•"/>
            </a:pPr>
            <a:endParaRPr lang="en-US" altLang="en-US" u="none" baseline="0" dirty="0" smtClean="0">
              <a:ea typeface="+mn-ea"/>
            </a:endParaRPr>
          </a:p>
          <a:p>
            <a:pPr marL="0" indent="0">
              <a:buFont typeface="Arial" panose="020B0604020202020204" pitchFamily="34" charset="0"/>
              <a:buNone/>
            </a:pPr>
            <a:r>
              <a:rPr lang="en-US" altLang="en-US" u="none" baseline="0" dirty="0" smtClean="0">
                <a:ea typeface="+mn-ea"/>
              </a:rPr>
              <a:t>To make it easy for you to find and identify these metrics before trying to enter everything into the data center, you will be able to download an excel spreadsheet that lists each data point.  You can pre-fill this to use as a guide or share it with those people at your institution who may be helping to provide information, like a business director.  The annual data section will launch for data entry beginning in April and you will be answering questions based on your current staffing and budget, not forecasted numbers.  You also are able to edit your data at anytime during the year if there are significant changes.</a:t>
            </a:r>
          </a:p>
          <a:p>
            <a:r>
              <a:rPr lang="en-US" altLang="en-US" u="none" baseline="0" dirty="0" smtClean="0">
                <a:ea typeface="+mn-ea"/>
              </a:rPr>
              <a:t> </a:t>
            </a:r>
            <a:endParaRPr lang="en-US" altLang="en-US" u="none"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6251CA9-E70B-0742-8C0B-B8136CE1AB00}" type="slidenum">
              <a:rPr lang="en-US" smtClean="0"/>
              <a:t>29</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extremely</a:t>
            </a:r>
            <a:r>
              <a:rPr lang="en-US" baseline="0" dirty="0" smtClean="0"/>
              <a:t> important to acknowledge the work of many committed ACLP members who have contributed to this effort in the past year. The Research Mega Committee was renamed SAPPC to better reflect the current work of the subcommittees as well as the vision for the future needs of or </a:t>
            </a:r>
            <a:r>
              <a:rPr lang="en-US" baseline="0" dirty="0" err="1" smtClean="0"/>
              <a:t>organzition</a:t>
            </a:r>
            <a:r>
              <a:rPr lang="en-US" baseline="0" dirty="0" smtClean="0"/>
              <a:t>. </a:t>
            </a:r>
          </a:p>
          <a:p>
            <a:r>
              <a:rPr lang="en-US" baseline="0" dirty="0" smtClean="0"/>
              <a:t>The Steering Committee is chaired by, chair elect. Board Liaison, Staff </a:t>
            </a:r>
            <a:r>
              <a:rPr lang="en-US" baseline="0" dirty="0" err="1" smtClean="0"/>
              <a:t>Liason</a:t>
            </a:r>
            <a:r>
              <a:rPr lang="en-US" baseline="0" dirty="0" smtClean="0"/>
              <a:t>. None of this work would not have been possible without the true partnership with the ACLP office via Meagan. </a:t>
            </a:r>
          </a:p>
          <a:p>
            <a:r>
              <a:rPr lang="en-US" baseline="0" dirty="0" smtClean="0"/>
              <a:t>The Benchmarking </a:t>
            </a:r>
            <a:r>
              <a:rPr lang="en-US" baseline="0" dirty="0" err="1" smtClean="0"/>
              <a:t>SubC</a:t>
            </a:r>
            <a:r>
              <a:rPr lang="en-US" baseline="0" dirty="0" smtClean="0"/>
              <a:t> is chaired by, chair elect. These folks have served as the Project Management Team, under Kate’s amazing leadership for this project. The PMT worked in concert with the benchmarking subcommittee to review survey questions, prepare for and participate in the Beta testing, develop educational and support documents. Their role will continue past go live and into the future! </a:t>
            </a:r>
          </a:p>
          <a:p>
            <a:endParaRPr lang="en-US" baseline="0" dirty="0" smtClean="0"/>
          </a:p>
          <a:p>
            <a:r>
              <a:rPr lang="en-US" baseline="0" dirty="0" smtClean="0"/>
              <a:t>It is important to thank and acknowledge the work that happened last summer by the other two sub committees. ____&amp;____. They graciously put aside their charges, and set forth on an aggressive timeline to search for the evidence we needed to make decisions regarding what to measure and where to measure it. Without their work, none of this would be possible. </a:t>
            </a:r>
          </a:p>
        </p:txBody>
      </p:sp>
      <p:sp>
        <p:nvSpPr>
          <p:cNvPr id="4" name="Slide Number Placeholder 3"/>
          <p:cNvSpPr>
            <a:spLocks noGrp="1"/>
          </p:cNvSpPr>
          <p:nvPr>
            <p:ph type="sldNum" sz="quarter" idx="10"/>
          </p:nvPr>
        </p:nvSpPr>
        <p:spPr/>
        <p:txBody>
          <a:bodyPr/>
          <a:lstStyle/>
          <a:p>
            <a:fld id="{16251CA9-E70B-0742-8C0B-B8136CE1AB00}" type="slidenum">
              <a:rPr lang="en-US" smtClean="0"/>
              <a:t>3</a:t>
            </a:fld>
            <a:endParaRPr lang="en-US"/>
          </a:p>
        </p:txBody>
      </p:sp>
    </p:spTree>
    <p:extLst>
      <p:ext uri="{BB962C8B-B14F-4D97-AF65-F5344CB8AC3E}">
        <p14:creationId xmlns:p14="http://schemas.microsoft.com/office/powerpoint/2010/main" val="2834221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In</a:t>
            </a:r>
            <a:r>
              <a:rPr lang="en-US" altLang="en-US" baseline="0" dirty="0" smtClean="0">
                <a:ea typeface="ＭＳ Ｐゴシック" pitchFamily="34" charset="-128"/>
              </a:rPr>
              <a:t> order to get that Apples to Apples (or Granny Smith to Granny Smith) experience, you will be able to filter and compare data based on many different variables so you can create a peer group that is most appropriate based on what you are benchmarking.  The data entered for every question can be reviewed and compared with simple tools and it presented in a number of formats, like </a:t>
            </a:r>
            <a:r>
              <a:rPr lang="en-US" altLang="en-US" baseline="0" dirty="0" err="1" smtClean="0">
                <a:ea typeface="ＭＳ Ｐゴシック" pitchFamily="34" charset="-128"/>
              </a:rPr>
              <a:t>powerpoint</a:t>
            </a:r>
            <a:r>
              <a:rPr lang="en-US" altLang="en-US" baseline="0" dirty="0" smtClean="0">
                <a:ea typeface="ＭＳ Ｐゴシック" pitchFamily="34" charset="-128"/>
              </a:rPr>
              <a:t>, excel, word, or PDF format, making it so easy for you to view and understand the reports and comparison features built into the data center.</a:t>
            </a: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6251CA9-E70B-0742-8C0B-B8136CE1AB00}" type="slidenum">
              <a:rPr lang="en-US" smtClean="0"/>
              <a:t>30</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You</a:t>
            </a:r>
            <a:r>
              <a:rPr lang="en-US" altLang="en-US" baseline="0" dirty="0" smtClean="0">
                <a:ea typeface="ＭＳ Ｐゴシック" pitchFamily="34" charset="-128"/>
              </a:rPr>
              <a:t> will have access to quarterly and annual reports that you can run on-demand.  The quarterly data highlights the capacity for patient/family impact and allows you to filter the results to find your peer comparison.  The reports built of annual data, examples as shown on the right side of the screen, will allow you to examine budget, staffing, and program comparisons.</a:t>
            </a: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6251CA9-E70B-0742-8C0B-B8136CE1AB00}" type="slidenum">
              <a:rPr lang="en-US" smtClean="0"/>
              <a:t>31</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ea typeface="ＭＳ Ｐゴシック" pitchFamily="34" charset="-128"/>
              </a:rPr>
              <a:t>The</a:t>
            </a:r>
            <a:r>
              <a:rPr lang="en-US" altLang="en-US" baseline="0" dirty="0" smtClean="0">
                <a:ea typeface="ＭＳ Ｐゴシック" pitchFamily="34" charset="-128"/>
              </a:rPr>
              <a:t> Child Life Professional Data Center will be set to open on April 1</a:t>
            </a:r>
            <a:r>
              <a:rPr lang="en-US" altLang="en-US" baseline="30000" dirty="0" smtClean="0">
                <a:ea typeface="ＭＳ Ｐゴシック" pitchFamily="34" charset="-128"/>
              </a:rPr>
              <a:t>st</a:t>
            </a:r>
            <a:r>
              <a:rPr lang="en-US" altLang="en-US" baseline="0" dirty="0" smtClean="0">
                <a:ea typeface="ＭＳ Ｐゴシック" pitchFamily="34" charset="-128"/>
              </a:rPr>
              <a:t> for annual data metrics to be entered by each site and we expect that the comparison and reporting features will be available in July, allowing for a three-month window for programs to be able to start entering data.  Quarterly data will be entered beginning in July for the quarter of April-June.  Reports from the first </a:t>
            </a:r>
            <a:r>
              <a:rPr lang="en-US" altLang="en-US" baseline="0" smtClean="0">
                <a:ea typeface="ＭＳ Ｐゴシック" pitchFamily="34" charset="-128"/>
              </a:rPr>
              <a:t>set of quarterly </a:t>
            </a:r>
            <a:r>
              <a:rPr lang="en-US" altLang="en-US" baseline="0" dirty="0" smtClean="0">
                <a:ea typeface="ＭＳ Ｐゴシック" pitchFamily="34" charset="-128"/>
              </a:rPr>
              <a:t>data will be available in October.</a:t>
            </a: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6251CA9-E70B-0742-8C0B-B8136CE1AB00}" type="slidenum">
              <a:rPr lang="en-US" smtClean="0"/>
              <a:t>32</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33</a:t>
            </a:fld>
            <a:endParaRPr lang="en-US"/>
          </a:p>
        </p:txBody>
      </p:sp>
    </p:spTree>
    <p:extLst>
      <p:ext uri="{BB962C8B-B14F-4D97-AF65-F5344CB8AC3E}">
        <p14:creationId xmlns:p14="http://schemas.microsoft.com/office/powerpoint/2010/main" val="899868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6251CA9-E70B-0742-8C0B-B8136CE1AB00}" type="slidenum">
              <a:rPr lang="en-US" smtClean="0"/>
              <a:t>34</a:t>
            </a:fld>
            <a:endParaRPr lang="en-US"/>
          </a:p>
        </p:txBody>
      </p:sp>
    </p:spTree>
    <p:extLst>
      <p:ext uri="{BB962C8B-B14F-4D97-AF65-F5344CB8AC3E}">
        <p14:creationId xmlns:p14="http://schemas.microsoft.com/office/powerpoint/2010/main" val="396506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 are many ways that we have told the story of the capacity</a:t>
            </a:r>
            <a:r>
              <a:rPr lang="en-US" altLang="en-US" baseline="0" dirty="0" smtClean="0"/>
              <a:t> for patient and family impact to date. There is tremendous power behind the stories families tell in thank you letters, testimonials, quotes. Staff stories can also serve as the needed information to move an Administrator or Donor closer to funding a position or program. While these tools will always serve us well, and some say are most powerful, many in our profession believe we are still missing a big piece to the puzzle.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We all have used and will continue to use the AAP statement on CL Services. This respected document, in addition to other published research, will continue to be a part of the foundation for how we advocate for services for children and families. But, this is the age of data driven decisions. Many in our profession believe that we too need “big data” if you will, backed by research, to tell out story. In fact, the AAP is now requesting us to produce such evidence to maintain the 15:1 ratio when the statement undergoes it’s next revision.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It is important to acknowledge the important work of the Patient Ratio Task Force. Between 2010-14, this group of volunteers set forth to evaluate how our peer colleagues in healthcare settings collect programmatic and productivity data, developed a comprehensive list of survey questions on those topics and even piloted out our tool via Survey Monkey! This work set the stage for the work picked up on May of 2016. </a:t>
            </a:r>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4</a:t>
            </a:fld>
            <a:endParaRPr lang="en-US"/>
          </a:p>
        </p:txBody>
      </p:sp>
    </p:spTree>
    <p:extLst>
      <p:ext uri="{BB962C8B-B14F-4D97-AF65-F5344CB8AC3E}">
        <p14:creationId xmlns:p14="http://schemas.microsoft.com/office/powerpoint/2010/main" val="1670985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a:t>
            </a:r>
            <a:r>
              <a:rPr lang="en-US" baseline="0" dirty="0" smtClean="0"/>
              <a:t> the terms on this slide have been and are still used by different hospitals to drive both benchmarking initiatives, institutional changes….these terms represent what we want to know about, and how our facilities talk about hospital level productivity. Some terms and the metrics they represent are even used to determine FY FTE’s and budgets. This is a noisy slide, reflecting many ways of measurement. But, in order to harness the power from our collective programs, we need to agree on the data that is most important to us and the way to measure it. </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5</a:t>
            </a:fld>
            <a:endParaRPr lang="en-US"/>
          </a:p>
        </p:txBody>
      </p:sp>
    </p:spTree>
    <p:extLst>
      <p:ext uri="{BB962C8B-B14F-4D97-AF65-F5344CB8AC3E}">
        <p14:creationId xmlns:p14="http://schemas.microsoft.com/office/powerpoint/2010/main" val="77201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Spend time going over each one….</a:t>
            </a:r>
          </a:p>
          <a:p>
            <a:endParaRPr lang="en-US" altLang="en-US" dirty="0" smtClean="0"/>
          </a:p>
          <a:p>
            <a:r>
              <a:rPr lang="en-US" altLang="en-US" dirty="0" smtClean="0"/>
              <a:t>Who? When?</a:t>
            </a:r>
          </a:p>
          <a:p>
            <a:r>
              <a:rPr lang="en-US" altLang="en-US" dirty="0" smtClean="0"/>
              <a:t>Director conference survey – 2016  </a:t>
            </a:r>
          </a:p>
          <a:p>
            <a:r>
              <a:rPr lang="en-US" altLang="en-US" dirty="0" smtClean="0"/>
              <a:t>	were asked to rate what is most helpful</a:t>
            </a:r>
          </a:p>
          <a:p>
            <a:r>
              <a:rPr lang="en-US" altLang="en-US" dirty="0" smtClean="0"/>
              <a:t>	obviously we want it all…</a:t>
            </a:r>
          </a:p>
          <a:p>
            <a:endParaRPr lang="en-US" altLang="en-US" dirty="0" smtClean="0"/>
          </a:p>
          <a:p>
            <a:r>
              <a:rPr lang="en-US" altLang="en-US" dirty="0" smtClean="0"/>
              <a:t>Results of survey</a:t>
            </a:r>
          </a:p>
          <a:p>
            <a:r>
              <a:rPr lang="en-US" altLang="en-US" dirty="0" smtClean="0"/>
              <a:t>How we use data….Productivity, Utilization, and Improvement of Outcomes</a:t>
            </a:r>
          </a:p>
          <a:p>
            <a:endParaRPr lang="en-US" altLang="en-US" dirty="0" smtClean="0"/>
          </a:p>
          <a:p>
            <a:r>
              <a:rPr lang="en-US" altLang="en-US" dirty="0" smtClean="0"/>
              <a:t>We</a:t>
            </a:r>
            <a:r>
              <a:rPr lang="en-US" altLang="en-US" baseline="0" dirty="0" smtClean="0"/>
              <a:t> also know what is important to each of us by what we now call the “panic post”! The need for staffing, funding or program data, sometimes quickly, to hold onto or grow your program. The challenge is that while the data is interesting, it is not as useful as it can be as the comparisons are typically not coming from peer hospitals or child life programs.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6</a:t>
            </a:fld>
            <a:endParaRPr lang="en-US"/>
          </a:p>
        </p:txBody>
      </p:sp>
    </p:spTree>
    <p:extLst>
      <p:ext uri="{BB962C8B-B14F-4D97-AF65-F5344CB8AC3E}">
        <p14:creationId xmlns:p14="http://schemas.microsoft.com/office/powerpoint/2010/main" val="170035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To try and tell a very clear story about the impact of the work of a child life specialist, we first turned to the research.  The other</a:t>
            </a:r>
            <a:r>
              <a:rPr lang="en-US" altLang="en-US" baseline="0" dirty="0" smtClean="0"/>
              <a:t> two sub-committees spent last summer reviewing all of the existing published literature and research on the impact of child life interventions and there were clear positive outcomes shown: better coping, less sedation used, increased patient/family satisfaction, and better communication within the healthcare team.  </a:t>
            </a:r>
          </a:p>
          <a:p>
            <a:pPr eaLnBrk="1" hangingPunct="1">
              <a:spcBef>
                <a:spcPct val="0"/>
              </a:spcBef>
            </a:pPr>
            <a:endParaRPr lang="en-US" altLang="en-US" baseline="0" dirty="0" smtClean="0"/>
          </a:p>
          <a:p>
            <a:pPr eaLnBrk="1" hangingPunct="1">
              <a:spcBef>
                <a:spcPct val="0"/>
              </a:spcBef>
            </a:pPr>
            <a:r>
              <a:rPr lang="en-US" altLang="en-US" baseline="0" dirty="0" smtClean="0"/>
              <a:t>Within the body of published evidence, there are 6 main areas of care where child life services were provided where the majority of outcomes were studied and shown.  These include:</a:t>
            </a:r>
          </a:p>
          <a:p>
            <a:pPr marL="228600" indent="-228600" eaLnBrk="1" hangingPunct="1">
              <a:spcBef>
                <a:spcPct val="0"/>
              </a:spcBef>
              <a:buAutoNum type="arabicPeriod"/>
            </a:pPr>
            <a:r>
              <a:rPr lang="en-US" altLang="en-US" baseline="0" dirty="0" smtClean="0"/>
              <a:t>Acute care, inpatient units</a:t>
            </a:r>
          </a:p>
          <a:p>
            <a:pPr marL="228600" indent="-228600" eaLnBrk="1" hangingPunct="1">
              <a:spcBef>
                <a:spcPct val="0"/>
              </a:spcBef>
              <a:buAutoNum type="arabicPeriod"/>
            </a:pPr>
            <a:r>
              <a:rPr lang="en-US" altLang="en-US" baseline="0" dirty="0" smtClean="0"/>
              <a:t>Critical care</a:t>
            </a:r>
          </a:p>
          <a:p>
            <a:pPr marL="228600" indent="-228600" eaLnBrk="1" hangingPunct="1">
              <a:spcBef>
                <a:spcPct val="0"/>
              </a:spcBef>
              <a:buAutoNum type="arabicPeriod"/>
            </a:pPr>
            <a:r>
              <a:rPr lang="en-US" altLang="en-US" baseline="0" dirty="0" smtClean="0"/>
              <a:t>Radiology </a:t>
            </a:r>
          </a:p>
          <a:p>
            <a:pPr marL="228600" indent="-228600" eaLnBrk="1" hangingPunct="1">
              <a:spcBef>
                <a:spcPct val="0"/>
              </a:spcBef>
              <a:buAutoNum type="arabicPeriod"/>
            </a:pPr>
            <a:r>
              <a:rPr lang="en-US" altLang="en-US" baseline="0" dirty="0" smtClean="0"/>
              <a:t>Pre-surgery</a:t>
            </a:r>
          </a:p>
          <a:p>
            <a:pPr marL="228600" indent="-228600" eaLnBrk="1" hangingPunct="1">
              <a:spcBef>
                <a:spcPct val="0"/>
              </a:spcBef>
              <a:buAutoNum type="arabicPeriod"/>
            </a:pPr>
            <a:r>
              <a:rPr lang="en-US" altLang="en-US" baseline="0" dirty="0" smtClean="0"/>
              <a:t>Outpatient ambulatory care</a:t>
            </a:r>
          </a:p>
          <a:p>
            <a:pPr marL="228600" indent="-228600" eaLnBrk="1" hangingPunct="1">
              <a:spcBef>
                <a:spcPct val="0"/>
              </a:spcBef>
              <a:buAutoNum type="arabicPeriod"/>
            </a:pPr>
            <a:r>
              <a:rPr lang="en-US" altLang="en-US" baseline="0" dirty="0" smtClean="0"/>
              <a:t> and the Emergency Department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7</a:t>
            </a:fld>
            <a:endParaRPr lang="en-US"/>
          </a:p>
        </p:txBody>
      </p:sp>
    </p:spTree>
    <p:extLst>
      <p:ext uri="{BB962C8B-B14F-4D97-AF65-F5344CB8AC3E}">
        <p14:creationId xmlns:p14="http://schemas.microsoft.com/office/powerpoint/2010/main" val="333277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positive</a:t>
            </a:r>
            <a:r>
              <a:rPr lang="en-US" baseline="0" dirty="0" smtClean="0"/>
              <a:t> outcomes associated with child life interventions and the six primary areas where outcomes were seen, we have come up with what we think will be a much clearer way to measure the role of child life: The Capacity for Patient Family Impact.  It will look at how much care and intervention, thus positive outcome, can be achieved by child life specialists working in each of the six primary areas, as measured through patient/family encounters.  This is a much simpler measurement than we have used in the past but one that we hope will really illustrate the impact of our services.</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8</a:t>
            </a:fld>
            <a:endParaRPr lang="en-US"/>
          </a:p>
        </p:txBody>
      </p:sp>
    </p:spTree>
    <p:extLst>
      <p:ext uri="{BB962C8B-B14F-4D97-AF65-F5344CB8AC3E}">
        <p14:creationId xmlns:p14="http://schemas.microsoft.com/office/powerpoint/2010/main" val="344143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think about your own site</a:t>
            </a:r>
            <a:r>
              <a:rPr lang="en-US" baseline="0" dirty="0" smtClean="0"/>
              <a:t> and where your units and areas of care might fit within the six defined service areas, this slide can help explain better what is encompassed within each of these areas of service.  Our recommendation if you are unsure about classification would be to ask the accrediting bodies at your hospital how the unit is categorized.  For example, an observation unit may be considered outpatient or inpatient depending on your hospital’s classification.  For the purpose of data collection, use your hospital’s recommendation.  </a:t>
            </a:r>
            <a:endParaRPr lang="en-US" dirty="0"/>
          </a:p>
        </p:txBody>
      </p:sp>
      <p:sp>
        <p:nvSpPr>
          <p:cNvPr id="4" name="Slide Number Placeholder 3"/>
          <p:cNvSpPr>
            <a:spLocks noGrp="1"/>
          </p:cNvSpPr>
          <p:nvPr>
            <p:ph type="sldNum" sz="quarter" idx="10"/>
          </p:nvPr>
        </p:nvSpPr>
        <p:spPr/>
        <p:txBody>
          <a:bodyPr/>
          <a:lstStyle/>
          <a:p>
            <a:fld id="{16251CA9-E70B-0742-8C0B-B8136CE1AB00}" type="slidenum">
              <a:rPr lang="en-US" smtClean="0"/>
              <a:t>9</a:t>
            </a:fld>
            <a:endParaRPr lang="en-US"/>
          </a:p>
        </p:txBody>
      </p:sp>
    </p:spTree>
    <p:extLst>
      <p:ext uri="{BB962C8B-B14F-4D97-AF65-F5344CB8AC3E}">
        <p14:creationId xmlns:p14="http://schemas.microsoft.com/office/powerpoint/2010/main" val="30340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LP Gray Bkg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091"/>
            <a:ext cx="7886700" cy="1325563"/>
          </a:xfrm>
          <a:prstGeom prst="rect">
            <a:avLst/>
          </a:prstGeom>
        </p:spPr>
        <p:txBody>
          <a:bodyPr/>
          <a:lstStyle>
            <a:lvl1pPr algn="ctr">
              <a:defRPr sz="3200" b="1" i="0" cap="all" baseline="0">
                <a:solidFill>
                  <a:srgbClr val="00B4EF"/>
                </a:solidFill>
                <a:latin typeface="Arial" charset="0"/>
              </a:defRPr>
            </a:lvl1pPr>
          </a:lstStyle>
          <a:p>
            <a:r>
              <a:rPr lang="en-US" dirty="0" smtClean="0"/>
              <a:t>Click to edit Master title style</a:t>
            </a:r>
            <a:endParaRPr lang="en-US" dirty="0"/>
          </a:p>
        </p:txBody>
      </p:sp>
      <p:sp>
        <p:nvSpPr>
          <p:cNvPr id="8" name="Footer Placeholder 1"/>
          <p:cNvSpPr>
            <a:spLocks noGrp="1"/>
          </p:cNvSpPr>
          <p:nvPr>
            <p:ph type="ftr" sz="quarter" idx="3"/>
          </p:nvPr>
        </p:nvSpPr>
        <p:spPr>
          <a:xfrm>
            <a:off x="545632" y="6426637"/>
            <a:ext cx="3086100" cy="365125"/>
          </a:xfrm>
          <a:prstGeom prst="rect">
            <a:avLst/>
          </a:prstGeom>
        </p:spPr>
        <p:txBody>
          <a:bodyPr vert="horz" lIns="91440" tIns="45720" rIns="91440" bIns="45720" rtlCol="0" anchor="ctr"/>
          <a:lstStyle>
            <a:lvl1pPr algn="l">
              <a:defRPr sz="1200" b="1" i="0" baseline="0">
                <a:solidFill>
                  <a:schemeClr val="bg1"/>
                </a:solidFill>
                <a:latin typeface="Arial" charset="0"/>
                <a:ea typeface="Franklin Gothic Demi Cond" charset="0"/>
                <a:cs typeface="Franklin Gothic Demi Cond" charset="0"/>
              </a:defRPr>
            </a:lvl1pPr>
          </a:lstStyle>
          <a:p>
            <a:r>
              <a:rPr lang="en-US" smtClean="0"/>
              <a:t>www.childlife.org</a:t>
            </a:r>
            <a:endParaRPr lang="en-US" dirty="0"/>
          </a:p>
        </p:txBody>
      </p:sp>
      <p:sp>
        <p:nvSpPr>
          <p:cNvPr id="9" name="Slide Number Placeholder 2"/>
          <p:cNvSpPr>
            <a:spLocks noGrp="1"/>
          </p:cNvSpPr>
          <p:nvPr>
            <p:ph type="sldNum" sz="quarter" idx="4"/>
          </p:nvPr>
        </p:nvSpPr>
        <p:spPr>
          <a:xfrm>
            <a:off x="7931217" y="6520070"/>
            <a:ext cx="813335" cy="255464"/>
          </a:xfrm>
          <a:prstGeom prst="rect">
            <a:avLst/>
          </a:prstGeom>
        </p:spPr>
        <p:txBody>
          <a:bodyPr/>
          <a:lstStyle>
            <a:lvl1pPr algn="r">
              <a:defRPr sz="1050">
                <a:solidFill>
                  <a:schemeClr val="bg1">
                    <a:lumMod val="95000"/>
                  </a:schemeClr>
                </a:solidFill>
              </a:defRPr>
            </a:lvl1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8195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LP Gray Bkg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614"/>
            <a:ext cx="8034086" cy="649482"/>
          </a:xfrm>
          <a:prstGeom prst="rect">
            <a:avLst/>
          </a:prstGeom>
        </p:spPr>
        <p:txBody>
          <a:bodyPr/>
          <a:lstStyle>
            <a:lvl1pPr>
              <a:defRPr sz="3200" b="1" i="0" baseline="0">
                <a:solidFill>
                  <a:srgbClr val="00B4EF"/>
                </a:solidFill>
                <a:latin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628649" y="2364096"/>
            <a:ext cx="8034087" cy="3728886"/>
          </a:xfrm>
          <a:prstGeom prst="rect">
            <a:avLst/>
          </a:prstGeom>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1"/>
          <p:cNvSpPr>
            <a:spLocks noGrp="1"/>
          </p:cNvSpPr>
          <p:nvPr>
            <p:ph type="ftr" sz="quarter" idx="3"/>
          </p:nvPr>
        </p:nvSpPr>
        <p:spPr>
          <a:xfrm>
            <a:off x="545632" y="6426637"/>
            <a:ext cx="3086100" cy="365125"/>
          </a:xfrm>
          <a:prstGeom prst="rect">
            <a:avLst/>
          </a:prstGeom>
        </p:spPr>
        <p:txBody>
          <a:bodyPr vert="horz" lIns="91440" tIns="45720" rIns="91440" bIns="45720" rtlCol="0" anchor="ctr"/>
          <a:lstStyle>
            <a:lvl1pPr algn="l">
              <a:defRPr sz="1200" b="1" i="0" baseline="0">
                <a:solidFill>
                  <a:schemeClr val="bg1"/>
                </a:solidFill>
                <a:latin typeface="Arial" charset="0"/>
                <a:ea typeface="Franklin Gothic Demi Cond" charset="0"/>
                <a:cs typeface="Franklin Gothic Demi Cond" charset="0"/>
              </a:defRPr>
            </a:lvl1pPr>
          </a:lstStyle>
          <a:p>
            <a:r>
              <a:rPr lang="en-US" smtClean="0"/>
              <a:t>www.childlife.org</a:t>
            </a:r>
            <a:endParaRPr lang="en-US" dirty="0"/>
          </a:p>
        </p:txBody>
      </p:sp>
      <p:sp>
        <p:nvSpPr>
          <p:cNvPr id="9" name="Slide Number Placeholder 2"/>
          <p:cNvSpPr>
            <a:spLocks noGrp="1"/>
          </p:cNvSpPr>
          <p:nvPr>
            <p:ph type="sldNum" sz="quarter" idx="4"/>
          </p:nvPr>
        </p:nvSpPr>
        <p:spPr>
          <a:xfrm>
            <a:off x="7931217" y="6520070"/>
            <a:ext cx="813335" cy="255464"/>
          </a:xfrm>
          <a:prstGeom prst="rect">
            <a:avLst/>
          </a:prstGeom>
        </p:spPr>
        <p:txBody>
          <a:bodyPr/>
          <a:lstStyle>
            <a:lvl1pPr algn="r">
              <a:defRPr sz="1050">
                <a:solidFill>
                  <a:schemeClr val="bg1">
                    <a:lumMod val="95000"/>
                  </a:schemeClr>
                </a:solidFill>
              </a:defRPr>
            </a:lvl1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1070074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LP White Bkg 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091"/>
            <a:ext cx="7886700" cy="1325563"/>
          </a:xfrm>
          <a:prstGeom prst="rect">
            <a:avLst/>
          </a:prstGeom>
        </p:spPr>
        <p:txBody>
          <a:bodyPr/>
          <a:lstStyle>
            <a:lvl1pPr algn="ctr">
              <a:defRPr sz="3200" b="1" i="0" cap="all" baseline="0">
                <a:solidFill>
                  <a:srgbClr val="00B4EF"/>
                </a:solidFill>
                <a:latin typeface="Arial" charset="0"/>
              </a:defRPr>
            </a:lvl1pPr>
          </a:lstStyle>
          <a:p>
            <a:r>
              <a:rPr lang="en-US" dirty="0" smtClean="0"/>
              <a:t>Click to edit Master title style</a:t>
            </a:r>
            <a:endParaRPr lang="en-US" dirty="0"/>
          </a:p>
        </p:txBody>
      </p:sp>
      <p:sp>
        <p:nvSpPr>
          <p:cNvPr id="8" name="Footer Placeholder 1"/>
          <p:cNvSpPr>
            <a:spLocks noGrp="1"/>
          </p:cNvSpPr>
          <p:nvPr>
            <p:ph type="ftr" sz="quarter" idx="3"/>
          </p:nvPr>
        </p:nvSpPr>
        <p:spPr>
          <a:xfrm>
            <a:off x="545632" y="6426637"/>
            <a:ext cx="3086100" cy="365125"/>
          </a:xfrm>
          <a:prstGeom prst="rect">
            <a:avLst/>
          </a:prstGeom>
        </p:spPr>
        <p:txBody>
          <a:bodyPr vert="horz" lIns="91440" tIns="45720" rIns="91440" bIns="45720" rtlCol="0" anchor="ctr"/>
          <a:lstStyle>
            <a:lvl1pPr algn="l">
              <a:defRPr sz="1200" b="1" i="0" baseline="0">
                <a:solidFill>
                  <a:schemeClr val="bg1"/>
                </a:solidFill>
                <a:latin typeface="Arial" charset="0"/>
                <a:ea typeface="Franklin Gothic Demi Cond" charset="0"/>
                <a:cs typeface="Franklin Gothic Demi Cond" charset="0"/>
              </a:defRPr>
            </a:lvl1pPr>
          </a:lstStyle>
          <a:p>
            <a:r>
              <a:rPr lang="en-US" smtClean="0"/>
              <a:t>www.childlife.org</a:t>
            </a:r>
            <a:endParaRPr lang="en-US" dirty="0"/>
          </a:p>
        </p:txBody>
      </p:sp>
      <p:sp>
        <p:nvSpPr>
          <p:cNvPr id="9" name="Slide Number Placeholder 2"/>
          <p:cNvSpPr>
            <a:spLocks noGrp="1"/>
          </p:cNvSpPr>
          <p:nvPr>
            <p:ph type="sldNum" sz="quarter" idx="4"/>
          </p:nvPr>
        </p:nvSpPr>
        <p:spPr>
          <a:xfrm>
            <a:off x="7931217" y="6520070"/>
            <a:ext cx="813335" cy="255464"/>
          </a:xfrm>
          <a:prstGeom prst="rect">
            <a:avLst/>
          </a:prstGeom>
        </p:spPr>
        <p:txBody>
          <a:bodyPr/>
          <a:lstStyle>
            <a:lvl1pPr algn="r">
              <a:defRPr sz="1050">
                <a:solidFill>
                  <a:schemeClr val="bg1">
                    <a:lumMod val="95000"/>
                  </a:schemeClr>
                </a:solidFill>
              </a:defRPr>
            </a:lvl1pPr>
          </a:lstStyle>
          <a:p>
            <a:fld id="{CFA43143-3B3F-1D45-AEA7-B9645EECE6CA}"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LP White Bkg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614"/>
            <a:ext cx="8034086" cy="649482"/>
          </a:xfrm>
          <a:prstGeom prst="rect">
            <a:avLst/>
          </a:prstGeom>
        </p:spPr>
        <p:txBody>
          <a:bodyPr/>
          <a:lstStyle>
            <a:lvl1pPr>
              <a:defRPr sz="3200" b="1" i="0" baseline="0">
                <a:solidFill>
                  <a:srgbClr val="00B4EF"/>
                </a:solidFill>
                <a:latin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628649" y="2364096"/>
            <a:ext cx="8034087" cy="3728886"/>
          </a:xfrm>
          <a:prstGeom prst="rect">
            <a:avLst/>
          </a:prstGeom>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1"/>
          <p:cNvSpPr>
            <a:spLocks noGrp="1"/>
          </p:cNvSpPr>
          <p:nvPr>
            <p:ph type="ftr" sz="quarter" idx="3"/>
          </p:nvPr>
        </p:nvSpPr>
        <p:spPr>
          <a:xfrm>
            <a:off x="545632" y="6426637"/>
            <a:ext cx="3086100" cy="365125"/>
          </a:xfrm>
          <a:prstGeom prst="rect">
            <a:avLst/>
          </a:prstGeom>
        </p:spPr>
        <p:txBody>
          <a:bodyPr vert="horz" lIns="91440" tIns="45720" rIns="91440" bIns="45720" rtlCol="0" anchor="ctr"/>
          <a:lstStyle>
            <a:lvl1pPr algn="l">
              <a:defRPr sz="1200" b="1" i="0" baseline="0">
                <a:solidFill>
                  <a:schemeClr val="bg1"/>
                </a:solidFill>
                <a:latin typeface="Arial" charset="0"/>
                <a:ea typeface="Franklin Gothic Demi Cond" charset="0"/>
                <a:cs typeface="Franklin Gothic Demi Cond" charset="0"/>
              </a:defRPr>
            </a:lvl1pPr>
          </a:lstStyle>
          <a:p>
            <a:r>
              <a:rPr lang="en-US" smtClean="0"/>
              <a:t>www.childlife.org</a:t>
            </a:r>
            <a:endParaRPr lang="en-US" dirty="0"/>
          </a:p>
        </p:txBody>
      </p:sp>
      <p:sp>
        <p:nvSpPr>
          <p:cNvPr id="10" name="Slide Number Placeholder 2"/>
          <p:cNvSpPr>
            <a:spLocks noGrp="1"/>
          </p:cNvSpPr>
          <p:nvPr>
            <p:ph type="sldNum" sz="quarter" idx="4"/>
          </p:nvPr>
        </p:nvSpPr>
        <p:spPr>
          <a:xfrm>
            <a:off x="7931217" y="6520070"/>
            <a:ext cx="813335" cy="255464"/>
          </a:xfrm>
          <a:prstGeom prst="rect">
            <a:avLst/>
          </a:prstGeom>
        </p:spPr>
        <p:txBody>
          <a:bodyPr/>
          <a:lstStyle>
            <a:lvl1pPr algn="r">
              <a:defRPr sz="1050">
                <a:solidFill>
                  <a:schemeClr val="bg1">
                    <a:lumMod val="95000"/>
                  </a:schemeClr>
                </a:solidFill>
              </a:defRPr>
            </a:lvl1pPr>
          </a:lstStyle>
          <a:p>
            <a:fld id="{CFA43143-3B3F-1D45-AEA7-B9645EECE6CA}"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LP Dark Bkg v1 Title">
    <p:spTree>
      <p:nvGrpSpPr>
        <p:cNvPr id="1" name=""/>
        <p:cNvGrpSpPr/>
        <p:nvPr/>
      </p:nvGrpSpPr>
      <p:grpSpPr>
        <a:xfrm>
          <a:off x="0" y="0"/>
          <a:ext cx="0" cy="0"/>
          <a:chOff x="0" y="0"/>
          <a:chExt cx="0" cy="0"/>
        </a:xfrm>
      </p:grpSpPr>
      <p:sp>
        <p:nvSpPr>
          <p:cNvPr id="2" name="Title 1"/>
          <p:cNvSpPr>
            <a:spLocks noGrp="1"/>
          </p:cNvSpPr>
          <p:nvPr>
            <p:ph type="ctrTitle"/>
          </p:nvPr>
        </p:nvSpPr>
        <p:spPr>
          <a:xfrm>
            <a:off x="545633" y="1826343"/>
            <a:ext cx="7976334" cy="1170638"/>
          </a:xfrm>
          <a:prstGeom prst="rect">
            <a:avLst/>
          </a:prstGeom>
        </p:spPr>
        <p:txBody>
          <a:bodyPr anchor="t" anchorCtr="0">
            <a:normAutofit/>
          </a:bodyPr>
          <a:lstStyle>
            <a:lvl1pPr algn="ctr">
              <a:defRPr sz="3200" b="1" i="0" cap="all" baseline="0">
                <a:latin typeface="Arial" charset="0"/>
              </a:defRPr>
            </a:lvl1p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8082290" y="6502097"/>
            <a:ext cx="813335" cy="255464"/>
          </a:xfrm>
          <a:prstGeom prst="rect">
            <a:avLst/>
          </a:prstGeom>
        </p:spPr>
        <p:txBody>
          <a:bodyPr vert="horz" lIns="91440" tIns="45720" rIns="91440" bIns="45720" rtlCol="0" anchor="t" anchorCtr="0"/>
          <a:lstStyle>
            <a:lvl1pPr algn="r">
              <a:defRPr sz="1200" baseline="0">
                <a:solidFill>
                  <a:schemeClr val="bg1"/>
                </a:solidFill>
                <a:latin typeface="Franklin Gothic Book" charset="0"/>
              </a:defRPr>
            </a:lvl1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17299607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LP Dark Bkg v1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774034"/>
            <a:ext cx="7886700" cy="833363"/>
          </a:xfrm>
          <a:prstGeom prst="rect">
            <a:avLst/>
          </a:prstGeom>
        </p:spPr>
        <p:txBody>
          <a:bodyPr/>
          <a:lstStyle>
            <a:lvl1pPr>
              <a:defRPr sz="3200" b="1" i="0" baseline="0">
                <a:latin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628650" y="2680169"/>
            <a:ext cx="7886700" cy="3394705"/>
          </a:xfrm>
          <a:prstGeom prst="rect">
            <a:avLst/>
          </a:prstGeom>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txBox="1">
            <a:spLocks/>
          </p:cNvSpPr>
          <p:nvPr userDrawn="1"/>
        </p:nvSpPr>
        <p:spPr>
          <a:xfrm>
            <a:off x="8082290" y="6502097"/>
            <a:ext cx="813335" cy="255464"/>
          </a:xfrm>
          <a:prstGeom prst="rect">
            <a:avLst/>
          </a:prstGeom>
        </p:spPr>
        <p:txBody>
          <a:bodyPr vert="horz" lIns="91440" tIns="45720" rIns="91440" bIns="45720" rtlCol="0" anchor="t" anchorCtr="0"/>
          <a:lstStyle>
            <a:defPPr>
              <a:defRPr lang="en-US"/>
            </a:defPPr>
            <a:lvl1pPr marL="0" algn="r" defTabSz="457200" rtl="0" eaLnBrk="1" latinLnBrk="0" hangingPunct="1">
              <a:defRPr sz="1200" kern="1200" baseline="0">
                <a:solidFill>
                  <a:schemeClr val="bg1"/>
                </a:solidFill>
                <a:latin typeface="Franklin Gothic Book"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6756140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LP Dark Bkg v2 Title">
    <p:spTree>
      <p:nvGrpSpPr>
        <p:cNvPr id="1" name=""/>
        <p:cNvGrpSpPr/>
        <p:nvPr/>
      </p:nvGrpSpPr>
      <p:grpSpPr>
        <a:xfrm>
          <a:off x="0" y="0"/>
          <a:ext cx="0" cy="0"/>
          <a:chOff x="0" y="0"/>
          <a:chExt cx="0" cy="0"/>
        </a:xfrm>
      </p:grpSpPr>
      <p:sp>
        <p:nvSpPr>
          <p:cNvPr id="2" name="Title 1"/>
          <p:cNvSpPr>
            <a:spLocks noGrp="1"/>
          </p:cNvSpPr>
          <p:nvPr>
            <p:ph type="ctrTitle"/>
          </p:nvPr>
        </p:nvSpPr>
        <p:spPr>
          <a:xfrm>
            <a:off x="545633" y="2777689"/>
            <a:ext cx="7976334" cy="1170638"/>
          </a:xfrm>
          <a:prstGeom prst="rect">
            <a:avLst/>
          </a:prstGeom>
        </p:spPr>
        <p:txBody>
          <a:bodyPr anchor="t" anchorCtr="0">
            <a:normAutofit/>
          </a:bodyPr>
          <a:lstStyle>
            <a:lvl1pPr algn="ctr">
              <a:defRPr sz="3200" b="1" i="0" cap="all" baseline="0">
                <a:latin typeface="Arial" charset="0"/>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082290" y="6502097"/>
            <a:ext cx="813335" cy="255464"/>
          </a:xfrm>
          <a:prstGeom prst="rect">
            <a:avLst/>
          </a:prstGeom>
        </p:spPr>
        <p:txBody>
          <a:bodyPr vert="horz" lIns="91440" tIns="45720" rIns="91440" bIns="45720" rtlCol="0" anchor="t" anchorCtr="0"/>
          <a:lstStyle>
            <a:lvl1pPr algn="r">
              <a:defRPr sz="1200" baseline="0">
                <a:solidFill>
                  <a:schemeClr val="bg1"/>
                </a:solidFill>
                <a:latin typeface="Franklin Gothic Book" charset="0"/>
              </a:defRPr>
            </a:lvl1pPr>
          </a:lstStyle>
          <a:p>
            <a:fld id="{CFA43143-3B3F-1D45-AEA7-B9645EECE6CA}"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LP Dark Bkg v2 Content">
    <p:spTree>
      <p:nvGrpSpPr>
        <p:cNvPr id="1" name=""/>
        <p:cNvGrpSpPr/>
        <p:nvPr/>
      </p:nvGrpSpPr>
      <p:grpSpPr>
        <a:xfrm>
          <a:off x="0" y="0"/>
          <a:ext cx="0" cy="0"/>
          <a:chOff x="0" y="0"/>
          <a:chExt cx="0" cy="0"/>
        </a:xfrm>
      </p:grpSpPr>
      <p:sp>
        <p:nvSpPr>
          <p:cNvPr id="2" name="Title 1"/>
          <p:cNvSpPr>
            <a:spLocks noGrp="1"/>
          </p:cNvSpPr>
          <p:nvPr>
            <p:ph type="title"/>
          </p:nvPr>
        </p:nvSpPr>
        <p:spPr>
          <a:xfrm>
            <a:off x="1727200" y="1685809"/>
            <a:ext cx="7017351" cy="938983"/>
          </a:xfrm>
          <a:prstGeom prst="rect">
            <a:avLst/>
          </a:prstGeom>
        </p:spPr>
        <p:txBody>
          <a:bodyPr/>
          <a:lstStyle>
            <a:lvl1pPr>
              <a:defRPr sz="3200" b="1" i="0" baseline="0">
                <a:latin typeface="Arial"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1727200" y="2591945"/>
            <a:ext cx="7017351" cy="3716492"/>
          </a:xfrm>
          <a:prstGeom prst="rect">
            <a:avLst/>
          </a:prstGeom>
        </p:spPr>
        <p:txBody>
          <a:bodyPr/>
          <a:lstStyle>
            <a:lvl1pPr>
              <a:defRPr baseline="0">
                <a:latin typeface="Arial" charset="0"/>
              </a:defRPr>
            </a:lvl1pPr>
            <a:lvl2pPr>
              <a:defRPr baseline="0">
                <a:latin typeface="Arial" charset="0"/>
              </a:defRPr>
            </a:lvl2pPr>
            <a:lvl3pPr>
              <a:defRPr baseline="0">
                <a:latin typeface="Arial" charset="0"/>
              </a:defRPr>
            </a:lvl3pPr>
            <a:lvl4pPr>
              <a:defRPr baseline="0">
                <a:latin typeface="Arial" charset="0"/>
              </a:defRPr>
            </a:lvl4pPr>
            <a:lvl5pPr>
              <a:defRPr baseline="0">
                <a:latin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8082290" y="6502097"/>
            <a:ext cx="813335" cy="255464"/>
          </a:xfrm>
          <a:prstGeom prst="rect">
            <a:avLst/>
          </a:prstGeom>
        </p:spPr>
        <p:txBody>
          <a:bodyPr vert="horz" lIns="91440" tIns="45720" rIns="91440" bIns="45720" rtlCol="0" anchor="t" anchorCtr="0"/>
          <a:lstStyle>
            <a:lvl1pPr algn="r">
              <a:defRPr sz="1200" baseline="0">
                <a:solidFill>
                  <a:schemeClr val="bg1"/>
                </a:solidFill>
                <a:latin typeface="Franklin Gothic Book" charset="0"/>
              </a:defRPr>
            </a:lvl1pPr>
          </a:lstStyle>
          <a:p>
            <a:fld id="{CFA43143-3B3F-1D45-AEA7-B9645EECE6CA}"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p:cNvSpPr/>
          <p:nvPr userDrawn="1"/>
        </p:nvSpPr>
        <p:spPr>
          <a:xfrm>
            <a:off x="0" y="1152939"/>
            <a:ext cx="9144000" cy="5705061"/>
          </a:xfrm>
          <a:prstGeom prst="rect">
            <a:avLst/>
          </a:prstGeom>
          <a:gradFill>
            <a:gsLst>
              <a:gs pos="100000">
                <a:srgbClr val="D3D8DE">
                  <a:lumMod val="51000"/>
                  <a:lumOff val="49000"/>
                </a:srgbClr>
              </a:gs>
              <a:gs pos="0">
                <a:schemeClr val="bg2">
                  <a:lumMod val="0"/>
                  <a:lumOff val="10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359851"/>
            <a:ext cx="9144000" cy="498149"/>
          </a:xfrm>
          <a:prstGeom prst="rect">
            <a:avLst/>
          </a:prstGeom>
          <a:gradFill>
            <a:gsLst>
              <a:gs pos="0">
                <a:srgbClr val="004681"/>
              </a:gs>
              <a:gs pos="100000">
                <a:srgbClr val="002C59"/>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320242"/>
            <a:ext cx="9144000" cy="45719"/>
          </a:xfrm>
          <a:prstGeom prst="rect">
            <a:avLst/>
          </a:prstGeom>
          <a:solidFill>
            <a:srgbClr val="85C5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
          <p:cNvSpPr>
            <a:spLocks noGrp="1"/>
          </p:cNvSpPr>
          <p:nvPr>
            <p:ph type="ftr" sz="quarter" idx="3"/>
          </p:nvPr>
        </p:nvSpPr>
        <p:spPr>
          <a:xfrm>
            <a:off x="545632" y="6426637"/>
            <a:ext cx="3086100" cy="365125"/>
          </a:xfrm>
          <a:prstGeom prst="rect">
            <a:avLst/>
          </a:prstGeom>
        </p:spPr>
        <p:txBody>
          <a:bodyPr vert="horz" lIns="91440" tIns="45720" rIns="91440" bIns="45720" rtlCol="0" anchor="ctr"/>
          <a:lstStyle>
            <a:lvl1pPr algn="l">
              <a:defRPr sz="1200" b="1" i="0" baseline="0">
                <a:solidFill>
                  <a:schemeClr val="bg1"/>
                </a:solidFill>
                <a:latin typeface="Arial" charset="0"/>
                <a:ea typeface="Franklin Gothic Demi Cond" charset="0"/>
                <a:cs typeface="Franklin Gothic Demi Cond" charset="0"/>
              </a:defRPr>
            </a:lvl1pPr>
          </a:lstStyle>
          <a:p>
            <a:r>
              <a:rPr lang="en-US" smtClean="0"/>
              <a:t>www.childlife.org</a:t>
            </a:r>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8204" y="176761"/>
            <a:ext cx="1289715" cy="860885"/>
          </a:xfrm>
          <a:prstGeom prst="rect">
            <a:avLst/>
          </a:prstGeom>
        </p:spPr>
      </p:pic>
      <p:sp>
        <p:nvSpPr>
          <p:cNvPr id="13" name="Slide Number Placeholder 2"/>
          <p:cNvSpPr>
            <a:spLocks noGrp="1"/>
          </p:cNvSpPr>
          <p:nvPr>
            <p:ph type="sldNum" sz="quarter" idx="4"/>
          </p:nvPr>
        </p:nvSpPr>
        <p:spPr>
          <a:xfrm>
            <a:off x="7931217" y="6520070"/>
            <a:ext cx="813335" cy="255464"/>
          </a:xfrm>
          <a:prstGeom prst="rect">
            <a:avLst/>
          </a:prstGeom>
        </p:spPr>
        <p:txBody>
          <a:bodyPr/>
          <a:lstStyle>
            <a:lvl1pPr algn="r">
              <a:defRPr sz="1050">
                <a:solidFill>
                  <a:schemeClr val="bg1">
                    <a:lumMod val="95000"/>
                  </a:schemeClr>
                </a:solidFill>
              </a:defRPr>
            </a:lvl1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519742281"/>
      </p:ext>
    </p:extLst>
  </p:cSld>
  <p:clrMap bg1="lt1" tx1="dk1" bg2="lt2" tx2="dk2" accent1="accent1" accent2="accent2" accent3="accent3" accent4="accent4" accent5="accent5" accent6="accent6" hlink="hlink" folHlink="folHlink"/>
  <p:sldLayoutIdLst>
    <p:sldLayoutId id="2147483684" r:id="rId1"/>
    <p:sldLayoutId id="2147483680"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baseline="0">
          <a:solidFill>
            <a:srgbClr val="004681"/>
          </a:solidFill>
          <a:latin typeface="Franklin Gothic Demi"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rgbClr val="004681"/>
          </a:solidFill>
          <a:latin typeface="Franklin Gothic Book"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rgbClr val="004681"/>
          </a:solidFill>
          <a:latin typeface="Franklin Gothic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rgbClr val="004681"/>
          </a:solidFill>
          <a:latin typeface="Franklin Gothic Book"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681"/>
          </a:solidFill>
          <a:latin typeface="Franklin Gothic Book"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681"/>
          </a:solidFill>
          <a:latin typeface="Franklin Gothic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9851"/>
            <a:ext cx="9144000" cy="498149"/>
          </a:xfrm>
          <a:prstGeom prst="rect">
            <a:avLst/>
          </a:prstGeom>
          <a:gradFill>
            <a:gsLst>
              <a:gs pos="0">
                <a:srgbClr val="004681"/>
              </a:gs>
              <a:gs pos="100000">
                <a:srgbClr val="002C59"/>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320242"/>
            <a:ext cx="9144000" cy="45719"/>
          </a:xfrm>
          <a:prstGeom prst="rect">
            <a:avLst/>
          </a:prstGeom>
          <a:solidFill>
            <a:srgbClr val="85C5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
          <p:cNvSpPr>
            <a:spLocks noGrp="1"/>
          </p:cNvSpPr>
          <p:nvPr>
            <p:ph type="ftr" sz="quarter" idx="3"/>
          </p:nvPr>
        </p:nvSpPr>
        <p:spPr>
          <a:xfrm>
            <a:off x="545632" y="6426637"/>
            <a:ext cx="3086100" cy="365125"/>
          </a:xfrm>
          <a:prstGeom prst="rect">
            <a:avLst/>
          </a:prstGeom>
        </p:spPr>
        <p:txBody>
          <a:bodyPr vert="horz" lIns="91440" tIns="45720" rIns="91440" bIns="45720" rtlCol="0" anchor="ctr"/>
          <a:lstStyle>
            <a:lvl1pPr algn="l">
              <a:defRPr sz="1200" b="1" i="0" baseline="0">
                <a:solidFill>
                  <a:schemeClr val="bg1"/>
                </a:solidFill>
                <a:latin typeface="Arial" charset="0"/>
                <a:ea typeface="Franklin Gothic Demi Cond" charset="0"/>
                <a:cs typeface="Franklin Gothic Demi Cond" charset="0"/>
              </a:defRPr>
            </a:lvl1pPr>
          </a:lstStyle>
          <a:p>
            <a:r>
              <a:rPr lang="en-US" smtClean="0"/>
              <a:t>www.childlife.org</a:t>
            </a:r>
            <a:endParaRPr lang="en-US" dirty="0"/>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8204" y="176761"/>
            <a:ext cx="1289715" cy="860885"/>
          </a:xfrm>
          <a:prstGeom prst="rect">
            <a:avLst/>
          </a:prstGeom>
        </p:spPr>
      </p:pic>
      <p:cxnSp>
        <p:nvCxnSpPr>
          <p:cNvPr id="10" name="Straight Connector 9"/>
          <p:cNvCxnSpPr/>
          <p:nvPr userDrawn="1"/>
        </p:nvCxnSpPr>
        <p:spPr>
          <a:xfrm flipH="1">
            <a:off x="278296" y="1152939"/>
            <a:ext cx="8569623" cy="0"/>
          </a:xfrm>
          <a:prstGeom prst="line">
            <a:avLst/>
          </a:prstGeom>
          <a:ln>
            <a:solidFill>
              <a:srgbClr val="85C546"/>
            </a:solidFill>
          </a:ln>
        </p:spPr>
        <p:style>
          <a:lnRef idx="1">
            <a:schemeClr val="dk1"/>
          </a:lnRef>
          <a:fillRef idx="0">
            <a:schemeClr val="dk1"/>
          </a:fillRef>
          <a:effectRef idx="0">
            <a:schemeClr val="dk1"/>
          </a:effectRef>
          <a:fontRef idx="minor">
            <a:schemeClr val="tx1"/>
          </a:fontRef>
        </p:style>
      </p:cxnSp>
      <p:sp>
        <p:nvSpPr>
          <p:cNvPr id="14" name="Slide Number Placeholder 2"/>
          <p:cNvSpPr>
            <a:spLocks noGrp="1"/>
          </p:cNvSpPr>
          <p:nvPr>
            <p:ph type="sldNum" sz="quarter" idx="4"/>
          </p:nvPr>
        </p:nvSpPr>
        <p:spPr>
          <a:xfrm>
            <a:off x="7931217" y="6520070"/>
            <a:ext cx="813335" cy="255464"/>
          </a:xfrm>
          <a:prstGeom prst="rect">
            <a:avLst/>
          </a:prstGeom>
        </p:spPr>
        <p:txBody>
          <a:bodyPr/>
          <a:lstStyle>
            <a:lvl1pPr algn="r">
              <a:defRPr sz="1050">
                <a:solidFill>
                  <a:schemeClr val="bg1">
                    <a:lumMod val="95000"/>
                  </a:schemeClr>
                </a:solidFill>
              </a:defRPr>
            </a:lvl1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1717391346"/>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baseline="0">
          <a:solidFill>
            <a:srgbClr val="004681"/>
          </a:solidFill>
          <a:latin typeface="Franklin Gothic Demi"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rgbClr val="004681"/>
          </a:solidFill>
          <a:latin typeface="Franklin Gothic Book"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rgbClr val="004681"/>
          </a:solidFill>
          <a:latin typeface="Franklin Gothic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rgbClr val="004681"/>
          </a:solidFill>
          <a:latin typeface="Franklin Gothic Book"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rgbClr val="004681"/>
          </a:solidFill>
          <a:latin typeface="Franklin Gothic Book"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rgbClr val="004681"/>
          </a:solidFill>
          <a:latin typeface="Franklin Gothic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1204774"/>
            <a:ext cx="9144000" cy="5653225"/>
          </a:xfrm>
          <a:prstGeom prst="rect">
            <a:avLst/>
          </a:prstGeom>
          <a:gradFill>
            <a:gsLst>
              <a:gs pos="0">
                <a:srgbClr val="004681"/>
              </a:gs>
              <a:gs pos="67000">
                <a:srgbClr val="002C59"/>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159055"/>
            <a:ext cx="9144000" cy="45719"/>
          </a:xfrm>
          <a:prstGeom prst="rect">
            <a:avLst/>
          </a:prstGeom>
          <a:solidFill>
            <a:srgbClr val="85C5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8204" y="176761"/>
            <a:ext cx="1289715" cy="860885"/>
          </a:xfrm>
          <a:prstGeom prst="rect">
            <a:avLst/>
          </a:prstGeom>
        </p:spPr>
      </p:pic>
      <p:sp>
        <p:nvSpPr>
          <p:cNvPr id="9" name="TextBox 8"/>
          <p:cNvSpPr txBox="1"/>
          <p:nvPr userDrawn="1"/>
        </p:nvSpPr>
        <p:spPr>
          <a:xfrm>
            <a:off x="278296" y="6533901"/>
            <a:ext cx="1631899" cy="276999"/>
          </a:xfrm>
          <a:prstGeom prst="rect">
            <a:avLst/>
          </a:prstGeom>
          <a:noFill/>
        </p:spPr>
        <p:txBody>
          <a:bodyPr wrap="square" lIns="0" tIns="0" rIns="0" bIns="0" rtlCol="0">
            <a:noAutofit/>
          </a:bodyPr>
          <a:lstStyle/>
          <a:p>
            <a:r>
              <a:rPr lang="en-US" sz="1200" b="1" i="0" baseline="0" dirty="0" err="1" smtClean="0">
                <a:solidFill>
                  <a:schemeClr val="bg1"/>
                </a:solidFill>
                <a:latin typeface="Arial" charset="0"/>
              </a:rPr>
              <a:t>www.childlife.org</a:t>
            </a:r>
            <a:endParaRPr lang="en-US" sz="1200" b="1" i="0" baseline="0" dirty="0">
              <a:solidFill>
                <a:schemeClr val="bg1"/>
              </a:solidFill>
              <a:latin typeface="Arial" charset="0"/>
            </a:endParaRPr>
          </a:p>
        </p:txBody>
      </p:sp>
    </p:spTree>
    <p:extLst>
      <p:ext uri="{BB962C8B-B14F-4D97-AF65-F5344CB8AC3E}">
        <p14:creationId xmlns:p14="http://schemas.microsoft.com/office/powerpoint/2010/main" val="1759156145"/>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kern="1200" baseline="0">
          <a:solidFill>
            <a:srgbClr val="00B4EF"/>
          </a:solidFill>
          <a:latin typeface="Franklin Gothic Demi"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Franklin Gothic Book"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Franklin Gothic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Franklin Gothic Book"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Franklin Gothic Book"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Franklin Gothic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9144000" cy="6858001"/>
          </a:xfrm>
          <a:prstGeom prst="rect">
            <a:avLst/>
          </a:prstGeom>
          <a:gradFill>
            <a:gsLst>
              <a:gs pos="0">
                <a:srgbClr val="004681"/>
              </a:gs>
              <a:gs pos="53000">
                <a:srgbClr val="002C59"/>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278296" y="6533901"/>
            <a:ext cx="1631899" cy="276999"/>
          </a:xfrm>
          <a:prstGeom prst="rect">
            <a:avLst/>
          </a:prstGeom>
          <a:noFill/>
        </p:spPr>
        <p:txBody>
          <a:bodyPr wrap="square" lIns="0" tIns="0" rIns="0" bIns="0" rtlCol="0">
            <a:noAutofit/>
          </a:bodyPr>
          <a:lstStyle/>
          <a:p>
            <a:r>
              <a:rPr lang="en-US" sz="1200" b="1" i="0" baseline="0" dirty="0" err="1" smtClean="0">
                <a:solidFill>
                  <a:schemeClr val="bg1"/>
                </a:solidFill>
                <a:latin typeface="Arial" charset="0"/>
              </a:rPr>
              <a:t>www.childlife.org</a:t>
            </a:r>
            <a:endParaRPr lang="en-US" sz="1200" b="1" i="0" baseline="0" dirty="0">
              <a:solidFill>
                <a:schemeClr val="bg1"/>
              </a:solidFill>
              <a:latin typeface="Arial"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9816" y="176761"/>
            <a:ext cx="1286491" cy="860885"/>
          </a:xfrm>
          <a:prstGeom prst="rect">
            <a:avLst/>
          </a:prstGeom>
        </p:spPr>
      </p:pic>
      <p:cxnSp>
        <p:nvCxnSpPr>
          <p:cNvPr id="12" name="Straight Connector 11"/>
          <p:cNvCxnSpPr/>
          <p:nvPr userDrawn="1"/>
        </p:nvCxnSpPr>
        <p:spPr>
          <a:xfrm flipH="1">
            <a:off x="278296" y="1152939"/>
            <a:ext cx="8569623" cy="0"/>
          </a:xfrm>
          <a:prstGeom prst="line">
            <a:avLst/>
          </a:prstGeom>
          <a:ln>
            <a:solidFill>
              <a:srgbClr val="85C546"/>
            </a:solidFill>
          </a:ln>
        </p:spPr>
        <p:style>
          <a:lnRef idx="1">
            <a:schemeClr val="dk1"/>
          </a:lnRef>
          <a:fillRef idx="0">
            <a:schemeClr val="dk1"/>
          </a:fillRef>
          <a:effectRef idx="0">
            <a:schemeClr val="dk1"/>
          </a:effectRef>
          <a:fontRef idx="minor">
            <a:schemeClr val="tx1"/>
          </a:fontRef>
        </p:style>
      </p:cxnSp>
      <p:sp>
        <p:nvSpPr>
          <p:cNvPr id="14" name="Slide Number Placeholder 5"/>
          <p:cNvSpPr>
            <a:spLocks noGrp="1"/>
          </p:cNvSpPr>
          <p:nvPr>
            <p:ph type="sldNum" sz="quarter" idx="4"/>
          </p:nvPr>
        </p:nvSpPr>
        <p:spPr>
          <a:xfrm>
            <a:off x="8082290" y="6502097"/>
            <a:ext cx="813335" cy="255464"/>
          </a:xfrm>
          <a:prstGeom prst="rect">
            <a:avLst/>
          </a:prstGeom>
        </p:spPr>
        <p:txBody>
          <a:bodyPr vert="horz" lIns="91440" tIns="45720" rIns="91440" bIns="45720" rtlCol="0" anchor="t" anchorCtr="0"/>
          <a:lstStyle>
            <a:lvl1pPr algn="r">
              <a:defRPr sz="1200" baseline="0">
                <a:solidFill>
                  <a:schemeClr val="bg1"/>
                </a:solidFill>
                <a:latin typeface="Franklin Gothic Book" charset="0"/>
              </a:defRPr>
            </a:lvl1pPr>
          </a:lstStyle>
          <a:p>
            <a:fld id="{CFA43143-3B3F-1D45-AEA7-B9645EECE6CA}" type="slidenum">
              <a:rPr lang="en-US" smtClean="0"/>
              <a:pPr/>
              <a:t>‹#›</a:t>
            </a:fld>
            <a:endParaRPr lang="en-US" dirty="0"/>
          </a:p>
        </p:txBody>
      </p:sp>
    </p:spTree>
    <p:extLst>
      <p:ext uri="{BB962C8B-B14F-4D97-AF65-F5344CB8AC3E}">
        <p14:creationId xmlns:p14="http://schemas.microsoft.com/office/powerpoint/2010/main" val="1451578268"/>
      </p:ext>
    </p:extLst>
  </p:cSld>
  <p:clrMap bg1="lt1" tx1="dk1" bg2="lt2" tx2="dk2" accent1="accent1" accent2="accent2" accent3="accent3" accent4="accent4" accent5="accent5" accent6="accent6" hlink="hlink" folHlink="folHlink"/>
  <p:sldLayoutIdLst>
    <p:sldLayoutId id="2147483687" r:id="rId1"/>
    <p:sldLayoutId id="2147483686" r:id="rId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kern="1200" baseline="0">
          <a:solidFill>
            <a:srgbClr val="00B4EF"/>
          </a:solidFill>
          <a:latin typeface="Franklin Gothic Demi"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Franklin Gothic Book"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Franklin Gothic Book"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Franklin Gothic Book"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Franklin Gothic Book"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Franklin Gothic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datacenter@childlif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74034"/>
            <a:ext cx="7886700" cy="1456276"/>
          </a:xfrm>
        </p:spPr>
        <p:txBody>
          <a:bodyPr/>
          <a:lstStyle/>
          <a:p>
            <a:pPr algn="ctr"/>
            <a:r>
              <a:rPr lang="en-US" altLang="en-US" sz="4000" dirty="0" smtClean="0">
                <a:ea typeface="ＭＳ Ｐゴシック" pitchFamily="34" charset="-128"/>
              </a:rPr>
              <a:t>Benchmarking </a:t>
            </a:r>
            <a:r>
              <a:rPr lang="en-US" altLang="en-US" sz="4000" dirty="0">
                <a:ea typeface="ＭＳ Ｐゴシック" pitchFamily="34" charset="-128"/>
              </a:rPr>
              <a:t>Platform: </a:t>
            </a:r>
            <a:br>
              <a:rPr lang="en-US" altLang="en-US" sz="4000" dirty="0">
                <a:ea typeface="ＭＳ Ｐゴシック" pitchFamily="34" charset="-128"/>
              </a:rPr>
            </a:br>
            <a:r>
              <a:rPr lang="en-US" altLang="en-US" sz="4000" dirty="0">
                <a:ea typeface="ＭＳ Ｐゴシック" pitchFamily="34" charset="-128"/>
              </a:rPr>
              <a:t>A New Tool for Child Life</a:t>
            </a:r>
            <a:endParaRPr lang="en-US" sz="4000" dirty="0"/>
          </a:p>
        </p:txBody>
      </p:sp>
      <p:sp>
        <p:nvSpPr>
          <p:cNvPr id="5" name="Text Placeholder 4"/>
          <p:cNvSpPr>
            <a:spLocks noGrp="1"/>
          </p:cNvSpPr>
          <p:nvPr>
            <p:ph type="body" sz="quarter" idx="11"/>
          </p:nvPr>
        </p:nvSpPr>
        <p:spPr>
          <a:xfrm>
            <a:off x="628650" y="3520867"/>
            <a:ext cx="7886700" cy="2554007"/>
          </a:xfrm>
        </p:spPr>
        <p:txBody>
          <a:bodyPr/>
          <a:lstStyle/>
          <a:p>
            <a:pPr algn="ctr">
              <a:spcBef>
                <a:spcPct val="0"/>
              </a:spcBef>
              <a:buFontTx/>
              <a:buNone/>
            </a:pPr>
            <a:r>
              <a:rPr lang="en-US" altLang="en-US" dirty="0"/>
              <a:t>Child Life Professional Data Center:</a:t>
            </a:r>
          </a:p>
          <a:p>
            <a:pPr algn="ctr">
              <a:spcBef>
                <a:spcPct val="0"/>
              </a:spcBef>
              <a:buFontTx/>
              <a:buNone/>
            </a:pPr>
            <a:r>
              <a:rPr lang="en-US" altLang="en-US" dirty="0"/>
              <a:t>Program and Productivity Data</a:t>
            </a:r>
          </a:p>
          <a:p>
            <a:pPr marL="0" indent="0">
              <a:buNone/>
            </a:pPr>
            <a:endParaRPr lang="en-US" dirty="0"/>
          </a:p>
        </p:txBody>
      </p:sp>
    </p:spTree>
    <p:extLst>
      <p:ext uri="{BB962C8B-B14F-4D97-AF65-F5344CB8AC3E}">
        <p14:creationId xmlns:p14="http://schemas.microsoft.com/office/powerpoint/2010/main" val="779054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270232"/>
            <a:ext cx="8034086" cy="806395"/>
          </a:xfrm>
        </p:spPr>
        <p:txBody>
          <a:bodyPr/>
          <a:lstStyle/>
          <a:p>
            <a:r>
              <a:rPr lang="en-US" sz="2800" dirty="0" smtClean="0"/>
              <a:t>Apples to Apples Comparison:</a:t>
            </a:r>
            <a:br>
              <a:rPr lang="en-US" sz="2800" dirty="0" smtClean="0"/>
            </a:br>
            <a:r>
              <a:rPr lang="en-US" sz="2800" dirty="0" smtClean="0"/>
              <a:t>Finding all the </a:t>
            </a:r>
            <a:r>
              <a:rPr lang="en-US" sz="2800" i="1" dirty="0" smtClean="0"/>
              <a:t>red delicious</a:t>
            </a:r>
            <a:endParaRPr lang="en-US" sz="2800" dirty="0"/>
          </a:p>
        </p:txBody>
      </p:sp>
      <p:sp>
        <p:nvSpPr>
          <p:cNvPr id="5" name="Text Placeholder 4"/>
          <p:cNvSpPr>
            <a:spLocks noGrp="1"/>
          </p:cNvSpPr>
          <p:nvPr>
            <p:ph type="body" sz="quarter" idx="11"/>
          </p:nvPr>
        </p:nvSpPr>
        <p:spPr/>
        <p:txBody>
          <a:bodyPr/>
          <a:lstStyle/>
          <a:p>
            <a:pPr>
              <a:defRPr/>
            </a:pPr>
            <a:r>
              <a:rPr lang="en-US" dirty="0"/>
              <a:t>Time: </a:t>
            </a:r>
          </a:p>
          <a:p>
            <a:pPr lvl="1">
              <a:buFont typeface="Arial" charset="0"/>
              <a:buChar char="•"/>
              <a:defRPr/>
            </a:pPr>
            <a:r>
              <a:rPr lang="en-US" dirty="0"/>
              <a:t>Record the length of the assigned clinical care shift (for example, 4 hours, 8 hours, 12 hours, etc) based on area of assignment</a:t>
            </a:r>
          </a:p>
          <a:p>
            <a:pPr>
              <a:defRPr/>
            </a:pPr>
            <a:r>
              <a:rPr lang="en-US" dirty="0"/>
              <a:t>Location:</a:t>
            </a:r>
          </a:p>
          <a:p>
            <a:pPr lvl="1">
              <a:buFont typeface="Arial" charset="0"/>
              <a:buChar char="•"/>
              <a:defRPr/>
            </a:pPr>
            <a:r>
              <a:rPr lang="en-US" dirty="0"/>
              <a:t>Record the number of patient seen and provided with services during the shift in each area</a:t>
            </a:r>
          </a:p>
          <a:p>
            <a:pPr>
              <a:defRPr/>
            </a:pPr>
            <a:r>
              <a:rPr lang="en-US" dirty="0"/>
              <a:t>Who:</a:t>
            </a:r>
          </a:p>
          <a:p>
            <a:pPr lvl="1">
              <a:buFont typeface="Arial" charset="0"/>
              <a:buChar char="•"/>
              <a:defRPr/>
            </a:pPr>
            <a:r>
              <a:rPr lang="en-US" dirty="0"/>
              <a:t>Child Life Specialist providing the </a:t>
            </a:r>
            <a:r>
              <a:rPr lang="en-US" dirty="0" smtClean="0"/>
              <a:t>encounter</a:t>
            </a:r>
            <a:endParaRPr lang="en-US" dirty="0"/>
          </a:p>
        </p:txBody>
      </p:sp>
      <p:sp>
        <p:nvSpPr>
          <p:cNvPr id="7" name="Footer Placeholder 6"/>
          <p:cNvSpPr>
            <a:spLocks noGrp="1"/>
          </p:cNvSpPr>
          <p:nvPr>
            <p:ph type="ftr" sz="quarter" idx="3"/>
          </p:nvPr>
        </p:nvSpPr>
        <p:spPr/>
        <p:txBody>
          <a:bodyPr/>
          <a:lstStyle/>
          <a:p>
            <a:r>
              <a:rPr lang="en-US" smtClean="0"/>
              <a:t>www.childlife.org</a:t>
            </a:r>
            <a:endParaRPr lang="en-US" dirty="0"/>
          </a:p>
        </p:txBody>
      </p:sp>
      <p:sp>
        <p:nvSpPr>
          <p:cNvPr id="8" name="Slide Number Placeholder 7"/>
          <p:cNvSpPr>
            <a:spLocks noGrp="1"/>
          </p:cNvSpPr>
          <p:nvPr>
            <p:ph type="sldNum" sz="quarter" idx="4"/>
          </p:nvPr>
        </p:nvSpPr>
        <p:spPr/>
        <p:txBody>
          <a:bodyPr/>
          <a:lstStyle/>
          <a:p>
            <a:fld id="{CFA43143-3B3F-1D45-AEA7-B9645EECE6CA}" type="slidenum">
              <a:rPr lang="en-US" smtClean="0"/>
              <a:pPr/>
              <a:t>10</a:t>
            </a:fld>
            <a:endParaRPr lang="en-US" dirty="0"/>
          </a:p>
        </p:txBody>
      </p:sp>
    </p:spTree>
    <p:extLst>
      <p:ext uri="{BB962C8B-B14F-4D97-AF65-F5344CB8AC3E}">
        <p14:creationId xmlns:p14="http://schemas.microsoft.com/office/powerpoint/2010/main" val="1111358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270232"/>
            <a:ext cx="8034086" cy="584205"/>
          </a:xfrm>
        </p:spPr>
        <p:txBody>
          <a:bodyPr/>
          <a:lstStyle/>
          <a:p>
            <a:r>
              <a:rPr lang="en-US" dirty="0" smtClean="0"/>
              <a:t>What is defined as a patient encounter?</a:t>
            </a:r>
            <a:endParaRPr lang="en-US" dirty="0"/>
          </a:p>
        </p:txBody>
      </p:sp>
      <p:sp>
        <p:nvSpPr>
          <p:cNvPr id="5" name="Text Placeholder 4"/>
          <p:cNvSpPr>
            <a:spLocks noGrp="1"/>
          </p:cNvSpPr>
          <p:nvPr>
            <p:ph type="body" sz="quarter" idx="11"/>
          </p:nvPr>
        </p:nvSpPr>
        <p:spPr>
          <a:xfrm>
            <a:off x="628649" y="1854437"/>
            <a:ext cx="8034087" cy="4238545"/>
          </a:xfrm>
        </p:spPr>
        <p:txBody>
          <a:bodyPr/>
          <a:lstStyle/>
          <a:p>
            <a:r>
              <a:rPr lang="en-US" altLang="en-US" sz="2000" dirty="0">
                <a:ea typeface="ＭＳ Ｐゴシック" pitchFamily="34" charset="-128"/>
              </a:rPr>
              <a:t>Total # of patients seen: any interaction with a patient, sibling, or primary caregiver (introduction of services, procedural preparation, phone call to prepare, when a </a:t>
            </a:r>
            <a:r>
              <a:rPr lang="en-US" altLang="en-US" sz="2000" i="1" dirty="0">
                <a:ea typeface="ＭＳ Ｐゴシック" pitchFamily="34" charset="-128"/>
              </a:rPr>
              <a:t>child life specialist </a:t>
            </a:r>
            <a:r>
              <a:rPr lang="en-US" altLang="en-US" sz="2000" dirty="0">
                <a:ea typeface="ＭＳ Ｐゴシック" pitchFamily="34" charset="-128"/>
              </a:rPr>
              <a:t>interacts with patient/sibling/caregiver in a playroom session, special event) associated with a unique MRN. </a:t>
            </a:r>
          </a:p>
          <a:p>
            <a:pPr lvl="1"/>
            <a:r>
              <a:rPr lang="en-US" altLang="en-US" sz="2000" dirty="0">
                <a:ea typeface="ＭＳ Ｐゴシック" pitchFamily="34" charset="-128"/>
              </a:rPr>
              <a:t>A CCLS can have more than one encounter with the same patient/sibling/caregiver tied to one MRN but it will be counted just once for that CCLS. </a:t>
            </a:r>
          </a:p>
          <a:p>
            <a:pPr lvl="1"/>
            <a:r>
              <a:rPr lang="en-US" altLang="en-US" sz="2000" dirty="0">
                <a:ea typeface="ＭＳ Ｐゴシック" pitchFamily="34" charset="-128"/>
              </a:rPr>
              <a:t>In the case of sibling transplant where the sibling has their own MRN, seeing the transplant recipient and sibling donor would count as 2 patients seen. </a:t>
            </a:r>
          </a:p>
          <a:p>
            <a:pPr lvl="1"/>
            <a:r>
              <a:rPr lang="en-US" altLang="en-US" sz="2000" dirty="0">
                <a:ea typeface="ＭＳ Ｐゴシック" pitchFamily="34" charset="-128"/>
              </a:rPr>
              <a:t>If more than one CCLS is assigned to a clinical area and both see the patient/sibling/caregiver tied to the same MRN in the same day, each would count it as 1 patient seen.</a:t>
            </a:r>
          </a:p>
        </p:txBody>
      </p:sp>
      <p:sp>
        <p:nvSpPr>
          <p:cNvPr id="2" name="Footer Placeholder 1"/>
          <p:cNvSpPr>
            <a:spLocks noGrp="1"/>
          </p:cNvSpPr>
          <p:nvPr>
            <p:ph type="ftr" sz="quarter" idx="3"/>
          </p:nvPr>
        </p:nvSpPr>
        <p:spPr/>
        <p:txBody>
          <a:bodyPr/>
          <a:lstStyle/>
          <a:p>
            <a:r>
              <a:rPr lang="en-US" smtClean="0"/>
              <a:t>www.childlife.org</a:t>
            </a:r>
            <a:endParaRPr lang="en-US" dirty="0"/>
          </a:p>
        </p:txBody>
      </p:sp>
      <p:sp>
        <p:nvSpPr>
          <p:cNvPr id="3" name="Slide Number Placeholder 2"/>
          <p:cNvSpPr>
            <a:spLocks noGrp="1"/>
          </p:cNvSpPr>
          <p:nvPr>
            <p:ph type="sldNum" sz="quarter" idx="4"/>
          </p:nvPr>
        </p:nvSpPr>
        <p:spPr/>
        <p:txBody>
          <a:bodyPr/>
          <a:lstStyle/>
          <a:p>
            <a:fld id="{CFA43143-3B3F-1D45-AEA7-B9645EECE6CA}" type="slidenum">
              <a:rPr lang="en-US" smtClean="0"/>
              <a:pPr/>
              <a:t>11</a:t>
            </a:fld>
            <a:endParaRPr lang="en-US" dirty="0"/>
          </a:p>
        </p:txBody>
      </p:sp>
    </p:spTree>
    <p:extLst>
      <p:ext uri="{BB962C8B-B14F-4D97-AF65-F5344CB8AC3E}">
        <p14:creationId xmlns:p14="http://schemas.microsoft.com/office/powerpoint/2010/main" val="128997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608181"/>
          </a:xfrm>
        </p:spPr>
        <p:txBody>
          <a:bodyPr/>
          <a:lstStyle/>
          <a:p>
            <a:r>
              <a:rPr lang="en-US" dirty="0" smtClean="0"/>
              <a:t>Example of Patient Encounter</a:t>
            </a:r>
            <a:endParaRPr lang="en-US" dirty="0"/>
          </a:p>
        </p:txBody>
      </p:sp>
      <p:sp>
        <p:nvSpPr>
          <p:cNvPr id="3" name="Text Placeholder 2"/>
          <p:cNvSpPr>
            <a:spLocks noGrp="1"/>
          </p:cNvSpPr>
          <p:nvPr>
            <p:ph type="body" sz="quarter" idx="11"/>
          </p:nvPr>
        </p:nvSpPr>
        <p:spPr>
          <a:xfrm>
            <a:off x="628651" y="2680169"/>
            <a:ext cx="1900904" cy="3394705"/>
          </a:xfrm>
        </p:spPr>
        <p:txBody>
          <a:bodyPr/>
          <a:lstStyle/>
          <a:p>
            <a:pPr marL="0" indent="0">
              <a:buNone/>
            </a:pPr>
            <a:r>
              <a:rPr lang="en-US" sz="2000" dirty="0" smtClean="0"/>
              <a:t>Some days, Belle would see the same patient, Olaf, and his family multiple times. She would only count this as 1 patient encounter.</a:t>
            </a:r>
            <a:endParaRPr lang="en-US" sz="2000" dirty="0"/>
          </a:p>
        </p:txBody>
      </p:sp>
      <p:pic>
        <p:nvPicPr>
          <p:cNvPr id="5" name="6F7AD483-1AC7-4E17-8C12-91F080A5DF77" descr="6F7AD483-1AC7-4E17-8C12-91F080A5DF77"/>
          <p:cNvPicPr>
            <a:picLocks noChangeAspect="1" noChangeArrowheads="1"/>
          </p:cNvPicPr>
          <p:nvPr/>
        </p:nvPicPr>
        <p:blipFill>
          <a:blip r:embed="rId3">
            <a:extLst>
              <a:ext uri="{28A0092B-C50C-407E-A947-70E740481C1C}">
                <a14:useLocalDpi xmlns:a14="http://schemas.microsoft.com/office/drawing/2010/main" val="0"/>
              </a:ext>
            </a:extLst>
          </a:blip>
          <a:srcRect l="8704" b="10165"/>
          <a:stretch>
            <a:fillRect/>
          </a:stretch>
        </p:blipFill>
        <p:spPr bwMode="auto">
          <a:xfrm>
            <a:off x="3957981" y="2434531"/>
            <a:ext cx="1428407" cy="140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942B0B84-A578-4CAA-A86C-90CF723F47EC" descr="942B0B84-A578-4CAA-A86C-90CF723F47EC"/>
          <p:cNvPicPr>
            <a:picLocks noChangeAspect="1" noChangeArrowheads="1"/>
          </p:cNvPicPr>
          <p:nvPr/>
        </p:nvPicPr>
        <p:blipFill>
          <a:blip r:embed="rId4">
            <a:extLst>
              <a:ext uri="{28A0092B-C50C-407E-A947-70E740481C1C}">
                <a14:useLocalDpi xmlns:a14="http://schemas.microsoft.com/office/drawing/2010/main" val="0"/>
              </a:ext>
            </a:extLst>
          </a:blip>
          <a:srcRect t="162" b="3175"/>
          <a:stretch>
            <a:fillRect/>
          </a:stretch>
        </p:blipFill>
        <p:spPr bwMode="auto">
          <a:xfrm>
            <a:off x="5936065" y="2449794"/>
            <a:ext cx="1522010" cy="146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2453C03B-9849-4AA0-9261-6F8C2CFACC11" descr="2453C03B-9849-4AA0-9261-6F8C2CFACC11"/>
          <p:cNvPicPr>
            <a:picLocks noChangeAspect="1" noChangeArrowheads="1"/>
          </p:cNvPicPr>
          <p:nvPr/>
        </p:nvPicPr>
        <p:blipFill>
          <a:blip r:embed="rId5">
            <a:extLst>
              <a:ext uri="{28A0092B-C50C-407E-A947-70E740481C1C}">
                <a14:useLocalDpi xmlns:a14="http://schemas.microsoft.com/office/drawing/2010/main" val="0"/>
              </a:ext>
            </a:extLst>
          </a:blip>
          <a:srcRect t="10712" r="3357" b="13206"/>
          <a:stretch>
            <a:fillRect/>
          </a:stretch>
        </p:blipFill>
        <p:spPr bwMode="auto">
          <a:xfrm>
            <a:off x="4671613" y="4417619"/>
            <a:ext cx="2038750" cy="160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273039" y="1965534"/>
            <a:ext cx="4861311" cy="4603542"/>
          </a:xfrm>
          <a:prstGeom prst="ellipse">
            <a:avLst/>
          </a:prstGeom>
          <a:noFill/>
          <a:ln w="57150">
            <a:solidFill>
              <a:srgbClr val="85C5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7"/>
          <p:cNvSpPr txBox="1">
            <a:spLocks noChangeArrowheads="1"/>
          </p:cNvSpPr>
          <p:nvPr/>
        </p:nvSpPr>
        <p:spPr bwMode="auto">
          <a:xfrm>
            <a:off x="2883148" y="3917950"/>
            <a:ext cx="1303090" cy="1477328"/>
          </a:xfrm>
          <a:prstGeom prst="rect">
            <a:avLst/>
          </a:prstGeom>
          <a:solidFill>
            <a:srgbClr val="D3D8DE"/>
          </a:solidFill>
          <a:ln>
            <a:noFill/>
          </a:ln>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a:solidFill>
                  <a:srgbClr val="002C59"/>
                </a:solidFill>
                <a:latin typeface="Arial" charset="0"/>
              </a:rPr>
              <a:t>The same MRN would be used to document.</a:t>
            </a:r>
          </a:p>
        </p:txBody>
      </p:sp>
      <p:pic>
        <p:nvPicPr>
          <p:cNvPr id="10" name="6F7AD483-1AC7-4E17-8C12-91F080A5DF77" descr="6F7AD483-1AC7-4E17-8C12-91F080A5DF77"/>
          <p:cNvPicPr>
            <a:picLocks noChangeAspect="1" noChangeArrowheads="1"/>
          </p:cNvPicPr>
          <p:nvPr/>
        </p:nvPicPr>
        <p:blipFill>
          <a:blip r:embed="rId3">
            <a:extLst>
              <a:ext uri="{28A0092B-C50C-407E-A947-70E740481C1C}">
                <a14:useLocalDpi xmlns:a14="http://schemas.microsoft.com/office/drawing/2010/main" val="0"/>
              </a:ext>
            </a:extLst>
          </a:blip>
          <a:srcRect l="8704" b="10165"/>
          <a:stretch>
            <a:fillRect/>
          </a:stretch>
        </p:blipFill>
        <p:spPr bwMode="auto">
          <a:xfrm>
            <a:off x="3804014" y="2296255"/>
            <a:ext cx="1569081" cy="15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942B0B84-A578-4CAA-A86C-90CF723F47EC" descr="942B0B84-A578-4CAA-A86C-90CF723F47EC"/>
          <p:cNvPicPr>
            <a:picLocks noChangeAspect="1" noChangeArrowheads="1"/>
          </p:cNvPicPr>
          <p:nvPr/>
        </p:nvPicPr>
        <p:blipFill>
          <a:blip r:embed="rId4">
            <a:extLst>
              <a:ext uri="{28A0092B-C50C-407E-A947-70E740481C1C}">
                <a14:useLocalDpi xmlns:a14="http://schemas.microsoft.com/office/drawing/2010/main" val="0"/>
              </a:ext>
            </a:extLst>
          </a:blip>
          <a:srcRect t="162" b="3175"/>
          <a:stretch>
            <a:fillRect/>
          </a:stretch>
        </p:blipFill>
        <p:spPr bwMode="auto">
          <a:xfrm>
            <a:off x="5772879" y="2305204"/>
            <a:ext cx="1671903" cy="161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2453C03B-9849-4AA0-9261-6F8C2CFACC11" descr="2453C03B-9849-4AA0-9261-6F8C2CFACC11"/>
          <p:cNvPicPr>
            <a:picLocks noChangeAspect="1" noChangeArrowheads="1"/>
          </p:cNvPicPr>
          <p:nvPr/>
        </p:nvPicPr>
        <p:blipFill>
          <a:blip r:embed="rId5">
            <a:extLst>
              <a:ext uri="{28A0092B-C50C-407E-A947-70E740481C1C}">
                <a14:useLocalDpi xmlns:a14="http://schemas.microsoft.com/office/drawing/2010/main" val="0"/>
              </a:ext>
            </a:extLst>
          </a:blip>
          <a:srcRect t="10712" r="3357" b="13206"/>
          <a:stretch>
            <a:fillRect/>
          </a:stretch>
        </p:blipFill>
        <p:spPr bwMode="auto">
          <a:xfrm>
            <a:off x="4457537" y="4259518"/>
            <a:ext cx="2239533" cy="176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76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87324"/>
            <a:ext cx="8034086" cy="649482"/>
          </a:xfrm>
        </p:spPr>
        <p:txBody>
          <a:bodyPr/>
          <a:lstStyle/>
          <a:p>
            <a:r>
              <a:rPr lang="en-US" sz="2800" dirty="0" smtClean="0"/>
              <a:t>Determining where to log patient encounters</a:t>
            </a:r>
            <a:endParaRPr lang="en-US" sz="2800" dirty="0"/>
          </a:p>
        </p:txBody>
      </p:sp>
      <p:sp>
        <p:nvSpPr>
          <p:cNvPr id="3" name="Text Placeholder 2"/>
          <p:cNvSpPr>
            <a:spLocks noGrp="1"/>
          </p:cNvSpPr>
          <p:nvPr>
            <p:ph type="body" sz="quarter" idx="11"/>
          </p:nvPr>
        </p:nvSpPr>
        <p:spPr>
          <a:xfrm>
            <a:off x="628649" y="1791528"/>
            <a:ext cx="8034087" cy="4293078"/>
          </a:xfrm>
        </p:spPr>
        <p:txBody>
          <a:bodyPr/>
          <a:lstStyle/>
          <a:p>
            <a:pPr marL="914400" lvl="2" indent="0">
              <a:buFont typeface="Arial" charset="0"/>
              <a:buNone/>
            </a:pPr>
            <a:r>
              <a:rPr lang="en-US" altLang="en-US" dirty="0">
                <a:ea typeface="ＭＳ Ｐゴシック" pitchFamily="34" charset="-128"/>
              </a:rPr>
              <a:t>Scenario 1: Specialist spends 80% of time in primary unit but consults a patient in another area- count the encounter in the primary unit bucket not the area where service was provided.</a:t>
            </a:r>
          </a:p>
          <a:p>
            <a:pPr marL="914400" lvl="2" indent="0" algn="ctr">
              <a:buFont typeface="Arial" charset="0"/>
              <a:buNone/>
            </a:pPr>
            <a:r>
              <a:rPr lang="en-US" altLang="en-US" dirty="0">
                <a:ea typeface="ＭＳ Ｐゴシック" pitchFamily="34" charset="-128"/>
              </a:rPr>
              <a:t>OR</a:t>
            </a:r>
          </a:p>
          <a:p>
            <a:pPr marL="914400" lvl="2" indent="0">
              <a:buFont typeface="Arial" charset="0"/>
              <a:buNone/>
            </a:pPr>
            <a:r>
              <a:rPr lang="en-US" altLang="en-US" dirty="0">
                <a:ea typeface="ＭＳ Ｐゴシック" pitchFamily="34" charset="-128"/>
              </a:rPr>
              <a:t>Scenario 2: Specialist spends shift in more than one area every day as part of their scheduled coverage- divide the time equally across the areas. </a:t>
            </a:r>
          </a:p>
          <a:p>
            <a:pPr marL="914400" lvl="2" indent="0">
              <a:buFont typeface="Arial" charset="0"/>
              <a:buNone/>
            </a:pPr>
            <a:r>
              <a:rPr lang="en-US" altLang="en-US" dirty="0">
                <a:ea typeface="ＭＳ Ｐゴシック" pitchFamily="34" charset="-128"/>
              </a:rPr>
              <a:t>	</a:t>
            </a:r>
            <a:r>
              <a:rPr lang="en-US" altLang="en-US" dirty="0" err="1">
                <a:ea typeface="ＭＳ Ｐゴシック" pitchFamily="34" charset="-128"/>
              </a:rPr>
              <a:t>ie</a:t>
            </a:r>
            <a:r>
              <a:rPr lang="en-US" altLang="en-US" dirty="0">
                <a:ea typeface="ＭＳ Ｐゴシック" pitchFamily="34" charset="-128"/>
              </a:rPr>
              <a:t>, 3 areas = 2.7 + 2.7 + 2.6 = 8 </a:t>
            </a:r>
            <a:r>
              <a:rPr lang="en-US" altLang="en-US" dirty="0" err="1">
                <a:ea typeface="ＭＳ Ｐゴシック" pitchFamily="34" charset="-128"/>
              </a:rPr>
              <a:t>hrs</a:t>
            </a:r>
            <a:endParaRPr lang="en-US" altLang="en-US" dirty="0">
              <a:ea typeface="ＭＳ Ｐゴシック" pitchFamily="34" charset="-128"/>
            </a:endParaRPr>
          </a:p>
          <a:p>
            <a:pPr marL="914400" lvl="2" indent="0">
              <a:buFont typeface="Arial" charset="0"/>
              <a:buNone/>
            </a:pPr>
            <a:r>
              <a:rPr lang="en-US" altLang="en-US" dirty="0">
                <a:ea typeface="ＭＳ Ｐゴシック" pitchFamily="34" charset="-128"/>
              </a:rPr>
              <a:t>If the time spent is consistent, divide time accordingly. </a:t>
            </a:r>
          </a:p>
          <a:p>
            <a:pPr marL="914400" lvl="2" indent="0">
              <a:buFont typeface="Arial" charset="0"/>
              <a:buNone/>
            </a:pPr>
            <a:r>
              <a:rPr lang="en-US" altLang="en-US" dirty="0">
                <a:ea typeface="ＭＳ Ｐゴシック" pitchFamily="34" charset="-128"/>
              </a:rPr>
              <a:t>	</a:t>
            </a:r>
            <a:r>
              <a:rPr lang="en-US" altLang="en-US" dirty="0" err="1">
                <a:ea typeface="ＭＳ Ｐゴシック" pitchFamily="34" charset="-128"/>
              </a:rPr>
              <a:t>ie</a:t>
            </a:r>
            <a:r>
              <a:rPr lang="en-US" altLang="en-US" dirty="0">
                <a:ea typeface="ＭＳ Ｐゴシック" pitchFamily="34" charset="-128"/>
              </a:rPr>
              <a:t>, 2 areas = 30% (2.4) + 70% ( 5.6) = 8 </a:t>
            </a:r>
            <a:r>
              <a:rPr lang="en-US" altLang="en-US" dirty="0" err="1" smtClean="0">
                <a:ea typeface="ＭＳ Ｐゴシック" pitchFamily="34" charset="-128"/>
              </a:rPr>
              <a:t>hrs</a:t>
            </a:r>
            <a:endParaRPr lang="en-US" altLang="en-US" dirty="0">
              <a:ea typeface="ＭＳ Ｐゴシック" pitchFamily="34" charset="-128"/>
            </a:endParaRPr>
          </a:p>
        </p:txBody>
      </p:sp>
      <p:sp>
        <p:nvSpPr>
          <p:cNvPr id="4" name="Footer Placeholder 3"/>
          <p:cNvSpPr>
            <a:spLocks noGrp="1"/>
          </p:cNvSpPr>
          <p:nvPr>
            <p:ph type="ftr" sz="quarter" idx="3"/>
          </p:nvPr>
        </p:nvSpPr>
        <p:spPr/>
        <p:txBody>
          <a:bodyPr/>
          <a:lstStyle/>
          <a:p>
            <a:r>
              <a:rPr lang="en-US" dirty="0" smtClean="0"/>
              <a:t>www.childlife.org</a:t>
            </a:r>
            <a:endParaRPr lang="en-US" dirty="0"/>
          </a:p>
        </p:txBody>
      </p:sp>
      <p:sp>
        <p:nvSpPr>
          <p:cNvPr id="5" name="Slide Number Placeholder 4"/>
          <p:cNvSpPr>
            <a:spLocks noGrp="1"/>
          </p:cNvSpPr>
          <p:nvPr>
            <p:ph type="sldNum" sz="quarter" idx="4"/>
          </p:nvPr>
        </p:nvSpPr>
        <p:spPr/>
        <p:txBody>
          <a:bodyPr/>
          <a:lstStyle/>
          <a:p>
            <a:fld id="{CFA43143-3B3F-1D45-AEA7-B9645EECE6CA}" type="slidenum">
              <a:rPr lang="en-US" smtClean="0"/>
              <a:pPr/>
              <a:t>13</a:t>
            </a:fld>
            <a:endParaRPr lang="en-US" dirty="0"/>
          </a:p>
        </p:txBody>
      </p:sp>
    </p:spTree>
    <p:extLst>
      <p:ext uri="{BB962C8B-B14F-4D97-AF65-F5344CB8AC3E}">
        <p14:creationId xmlns:p14="http://schemas.microsoft.com/office/powerpoint/2010/main" val="1406575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57352"/>
            <a:ext cx="7886700" cy="833363"/>
          </a:xfrm>
        </p:spPr>
        <p:txBody>
          <a:bodyPr/>
          <a:lstStyle/>
          <a:p>
            <a:r>
              <a:rPr lang="en-US" dirty="0" smtClean="0"/>
              <a:t>Area: =/&gt; 80% services in one area</a:t>
            </a:r>
            <a:endParaRPr lang="en-US" dirty="0"/>
          </a:p>
        </p:txBody>
      </p:sp>
      <p:sp>
        <p:nvSpPr>
          <p:cNvPr id="3" name="Text Placeholder 2"/>
          <p:cNvSpPr>
            <a:spLocks noGrp="1"/>
          </p:cNvSpPr>
          <p:nvPr>
            <p:ph type="body" sz="quarter" idx="11"/>
          </p:nvPr>
        </p:nvSpPr>
        <p:spPr>
          <a:xfrm>
            <a:off x="628649" y="2342477"/>
            <a:ext cx="2507657" cy="3759220"/>
          </a:xfrm>
        </p:spPr>
        <p:txBody>
          <a:bodyPr/>
          <a:lstStyle/>
          <a:p>
            <a:pPr>
              <a:spcBef>
                <a:spcPct val="0"/>
              </a:spcBef>
              <a:buNone/>
            </a:pPr>
            <a:r>
              <a:rPr lang="en-US" altLang="en-US" sz="1400" dirty="0"/>
              <a:t>EXAMPLE:</a:t>
            </a:r>
          </a:p>
          <a:p>
            <a:pPr>
              <a:spcBef>
                <a:spcPct val="0"/>
              </a:spcBef>
              <a:buNone/>
            </a:pPr>
            <a:r>
              <a:rPr lang="en-US" altLang="en-US" sz="1400" dirty="0"/>
              <a:t>Cinderella works an 8 hour shift in Acute Care inpatient.  Usually, all encounters &amp; scheduled hours would be recorded in the Acute Care bucket.  </a:t>
            </a:r>
          </a:p>
          <a:p>
            <a:pPr>
              <a:spcBef>
                <a:spcPct val="0"/>
              </a:spcBef>
              <a:buNone/>
            </a:pPr>
            <a:endParaRPr lang="en-US" altLang="en-US" sz="1400" dirty="0"/>
          </a:p>
          <a:p>
            <a:pPr>
              <a:spcBef>
                <a:spcPct val="0"/>
              </a:spcBef>
              <a:buNone/>
            </a:pPr>
            <a:r>
              <a:rPr lang="en-US" altLang="en-US" sz="1400" dirty="0"/>
              <a:t>If Cinderella goes to the ED to see 1 patient, that 1 patient will be tallied in the Acute Care bucket along with all the other patients she sees that day in Acute Care Inpatient because she spends 80% or more of her time there.</a:t>
            </a:r>
          </a:p>
          <a:p>
            <a:pPr marL="0" indent="0">
              <a:buNone/>
            </a:pPr>
            <a:endParaRPr lang="en-US" sz="1400" dirty="0"/>
          </a:p>
        </p:txBody>
      </p:sp>
      <p:pic>
        <p:nvPicPr>
          <p:cNvPr id="4" name="57379D8A-0752-427C-A807-AD88BB06C819" descr="57379D8A-0752-427C-A807-AD88BB06C8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363" y="2342477"/>
            <a:ext cx="49149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53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522723"/>
          </a:xfrm>
        </p:spPr>
        <p:txBody>
          <a:bodyPr/>
          <a:lstStyle/>
          <a:p>
            <a:r>
              <a:rPr lang="en-US" sz="2800" dirty="0" smtClean="0"/>
              <a:t>Float Position or Consult Staffing Model</a:t>
            </a:r>
            <a:endParaRPr lang="en-US" sz="2800" dirty="0"/>
          </a:p>
        </p:txBody>
      </p:sp>
      <p:sp>
        <p:nvSpPr>
          <p:cNvPr id="3" name="Text Placeholder 2"/>
          <p:cNvSpPr>
            <a:spLocks noGrp="1"/>
          </p:cNvSpPr>
          <p:nvPr>
            <p:ph type="body" sz="quarter" idx="11"/>
          </p:nvPr>
        </p:nvSpPr>
        <p:spPr>
          <a:xfrm>
            <a:off x="628650" y="1982625"/>
            <a:ext cx="1806901" cy="4289988"/>
          </a:xfrm>
        </p:spPr>
        <p:txBody>
          <a:bodyPr/>
          <a:lstStyle/>
          <a:p>
            <a:pPr>
              <a:buFont typeface="Arial" panose="020B0604020202020204" pitchFamily="34" charset="0"/>
              <a:buNone/>
              <a:defRPr/>
            </a:pPr>
            <a:r>
              <a:rPr lang="en-US" altLang="en-US" sz="1400" dirty="0">
                <a:ea typeface="ＭＳ Ｐゴシック" panose="020B0600070205080204" pitchFamily="34" charset="-128"/>
              </a:rPr>
              <a:t>Belle might see patients all over the hospital in her role of float.  How does she capture this?</a:t>
            </a:r>
          </a:p>
          <a:p>
            <a:pPr>
              <a:buFont typeface="Arial" panose="020B0604020202020204" pitchFamily="34" charset="0"/>
              <a:buNone/>
              <a:defRPr/>
            </a:pPr>
            <a:endParaRPr lang="en-US" altLang="en-US" sz="1400" dirty="0">
              <a:ea typeface="ＭＳ Ｐゴシック" panose="020B0600070205080204" pitchFamily="34" charset="-128"/>
            </a:endParaRPr>
          </a:p>
          <a:p>
            <a:pPr>
              <a:buFont typeface="Arial" panose="020B0604020202020204" pitchFamily="34" charset="0"/>
              <a:buNone/>
              <a:defRPr/>
            </a:pPr>
            <a:r>
              <a:rPr lang="en-US" sz="1400" dirty="0"/>
              <a:t>Time divided would be 2.7 hours Radiology, 2.7 hours Acute Care, 2.6 hours Critical Care. </a:t>
            </a:r>
          </a:p>
          <a:p>
            <a:pPr>
              <a:buFont typeface="Arial" panose="020B0604020202020204" pitchFamily="34" charset="0"/>
              <a:buNone/>
              <a:defRPr/>
            </a:pPr>
            <a:endParaRPr lang="en-US" sz="1400" dirty="0"/>
          </a:p>
          <a:p>
            <a:pPr>
              <a:buFont typeface="Arial" panose="020B0604020202020204" pitchFamily="34" charset="0"/>
              <a:buNone/>
              <a:defRPr/>
            </a:pPr>
            <a:r>
              <a:rPr lang="en-US" sz="1400" dirty="0"/>
              <a:t>Belle would list encounters in these </a:t>
            </a:r>
            <a:r>
              <a:rPr lang="en-US" sz="1400" dirty="0" smtClean="0"/>
              <a:t>3 designated </a:t>
            </a:r>
            <a:r>
              <a:rPr lang="en-US" sz="1400" dirty="0"/>
              <a:t>buckets</a:t>
            </a:r>
            <a:r>
              <a:rPr lang="en-US" sz="1400" dirty="0" smtClean="0"/>
              <a:t>.</a:t>
            </a:r>
            <a:endParaRPr lang="en-US" sz="1400" dirty="0"/>
          </a:p>
        </p:txBody>
      </p:sp>
      <p:pic>
        <p:nvPicPr>
          <p:cNvPr id="4" name="6F7AD483-1AC7-4E17-8C12-91F080A5DF77" descr="6F7AD483-1AC7-4E17-8C12-91F080A5DF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71800" y="1783556"/>
            <a:ext cx="2228850" cy="1671637"/>
          </a:xfrm>
          <a:prstGeom prst="rect">
            <a:avLst/>
          </a:prstGeom>
        </p:spPr>
      </p:pic>
      <p:pic>
        <p:nvPicPr>
          <p:cNvPr id="5" name="6F7AD483-1AC7-4E17-8C12-91F080A5DF77" descr="6F7AD483-1AC7-4E17-8C12-91F080A5DF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3040856"/>
            <a:ext cx="24542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6F7AD483-1AC7-4E17-8C12-91F080A5DF77" descr="6F7AD483-1AC7-4E17-8C12-91F080A5DF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826" y="4797432"/>
            <a:ext cx="249078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p:nvSpPr>
        <p:spPr bwMode="auto">
          <a:xfrm>
            <a:off x="5133975" y="2158206"/>
            <a:ext cx="401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defRPr/>
            </a:pPr>
            <a:r>
              <a:rPr lang="en-US" altLang="en-US" sz="1800" dirty="0" smtClean="0">
                <a:solidFill>
                  <a:schemeClr val="bg1"/>
                </a:solidFill>
                <a:latin typeface="Arial" charset="0"/>
              </a:rPr>
              <a:t>Belle sees 3 patients in </a:t>
            </a:r>
            <a:r>
              <a:rPr lang="en-US" altLang="en-US" sz="1800" b="1" dirty="0" smtClean="0">
                <a:solidFill>
                  <a:schemeClr val="bg1"/>
                </a:solidFill>
                <a:latin typeface="Arial" charset="0"/>
              </a:rPr>
              <a:t>Radiology</a:t>
            </a:r>
          </a:p>
        </p:txBody>
      </p:sp>
      <p:sp>
        <p:nvSpPr>
          <p:cNvPr id="8" name="TextBox 13"/>
          <p:cNvSpPr txBox="1">
            <a:spLocks noChangeArrowheads="1"/>
          </p:cNvSpPr>
          <p:nvPr/>
        </p:nvSpPr>
        <p:spPr bwMode="auto">
          <a:xfrm>
            <a:off x="2979738" y="3783806"/>
            <a:ext cx="333216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defRPr/>
            </a:pPr>
            <a:r>
              <a:rPr lang="en-US" altLang="en-US" sz="1800" dirty="0" smtClean="0">
                <a:solidFill>
                  <a:schemeClr val="bg1"/>
                </a:solidFill>
                <a:latin typeface="Arial" charset="0"/>
              </a:rPr>
              <a:t>Belle sees 6 patients in </a:t>
            </a:r>
            <a:r>
              <a:rPr lang="en-US" altLang="en-US" sz="1800" b="1" dirty="0" smtClean="0">
                <a:solidFill>
                  <a:schemeClr val="bg1"/>
                </a:solidFill>
                <a:latin typeface="Arial" charset="0"/>
              </a:rPr>
              <a:t>Acute Care</a:t>
            </a:r>
            <a:r>
              <a:rPr lang="en-US" altLang="en-US" sz="1800" dirty="0" smtClean="0">
                <a:solidFill>
                  <a:schemeClr val="bg1"/>
                </a:solidFill>
                <a:latin typeface="Arial" charset="0"/>
              </a:rPr>
              <a:t>-Inpatient</a:t>
            </a:r>
          </a:p>
        </p:txBody>
      </p:sp>
      <p:sp>
        <p:nvSpPr>
          <p:cNvPr id="9" name="TextBox 14"/>
          <p:cNvSpPr txBox="1">
            <a:spLocks noChangeArrowheads="1"/>
          </p:cNvSpPr>
          <p:nvPr/>
        </p:nvSpPr>
        <p:spPr bwMode="auto">
          <a:xfrm>
            <a:off x="5666737" y="5522519"/>
            <a:ext cx="252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defRPr/>
            </a:pPr>
            <a:r>
              <a:rPr lang="en-US" altLang="en-US" sz="1800" dirty="0" smtClean="0">
                <a:solidFill>
                  <a:schemeClr val="bg1"/>
                </a:solidFill>
                <a:latin typeface="Arial" charset="0"/>
              </a:rPr>
              <a:t>Belle sees 5 patients in </a:t>
            </a:r>
            <a:r>
              <a:rPr lang="en-US" altLang="en-US" sz="1800" b="1" dirty="0" smtClean="0">
                <a:solidFill>
                  <a:schemeClr val="bg1"/>
                </a:solidFill>
                <a:latin typeface="Arial" charset="0"/>
              </a:rPr>
              <a:t>Critical Care</a:t>
            </a:r>
          </a:p>
        </p:txBody>
      </p:sp>
    </p:spTree>
    <p:extLst>
      <p:ext uri="{BB962C8B-B14F-4D97-AF65-F5344CB8AC3E}">
        <p14:creationId xmlns:p14="http://schemas.microsoft.com/office/powerpoint/2010/main" val="2302574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6925"/>
            <a:ext cx="7886700" cy="883708"/>
          </a:xfrm>
        </p:spPr>
        <p:txBody>
          <a:bodyPr/>
          <a:lstStyle/>
          <a:p>
            <a:r>
              <a:rPr lang="en-US" sz="2800" dirty="0" smtClean="0"/>
              <a:t>Understanding the use of the median to measure the number of patient encounters</a:t>
            </a:r>
            <a:endParaRPr lang="en-US" sz="2800" dirty="0"/>
          </a:p>
        </p:txBody>
      </p:sp>
      <p:sp>
        <p:nvSpPr>
          <p:cNvPr id="3" name="Text Placeholder 2"/>
          <p:cNvSpPr>
            <a:spLocks noGrp="1"/>
          </p:cNvSpPr>
          <p:nvPr>
            <p:ph type="body" sz="quarter" idx="11"/>
          </p:nvPr>
        </p:nvSpPr>
        <p:spPr>
          <a:xfrm>
            <a:off x="1372135" y="3142567"/>
            <a:ext cx="2063275" cy="2307363"/>
          </a:xfrm>
        </p:spPr>
        <p:txBody>
          <a:bodyPr/>
          <a:lstStyle/>
          <a:p>
            <a:pPr marL="0" indent="0">
              <a:buNone/>
            </a:pPr>
            <a:r>
              <a:rPr lang="en-US" sz="1800" dirty="0" smtClean="0"/>
              <a:t>Some days, Rapunzel is constantly running from one room to the next. On those days, her patient data was really high!</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0914" y="2307364"/>
            <a:ext cx="2737791" cy="397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182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6925"/>
            <a:ext cx="7886700" cy="883708"/>
          </a:xfrm>
        </p:spPr>
        <p:txBody>
          <a:bodyPr/>
          <a:lstStyle/>
          <a:p>
            <a:r>
              <a:rPr lang="en-US" sz="2800" dirty="0" smtClean="0"/>
              <a:t>Understanding the use of the median to measure the number of patient encounters</a:t>
            </a:r>
            <a:endParaRPr lang="en-US" sz="2800" dirty="0"/>
          </a:p>
        </p:txBody>
      </p:sp>
      <p:sp>
        <p:nvSpPr>
          <p:cNvPr id="3" name="Text Placeholder 2"/>
          <p:cNvSpPr>
            <a:spLocks noGrp="1"/>
          </p:cNvSpPr>
          <p:nvPr>
            <p:ph type="body" sz="quarter" idx="11"/>
          </p:nvPr>
        </p:nvSpPr>
        <p:spPr>
          <a:xfrm>
            <a:off x="1372135" y="2760292"/>
            <a:ext cx="2063275" cy="2879931"/>
          </a:xfrm>
        </p:spPr>
        <p:txBody>
          <a:bodyPr/>
          <a:lstStyle/>
          <a:p>
            <a:pPr marL="0" indent="0">
              <a:buNone/>
            </a:pPr>
            <a:r>
              <a:rPr lang="en-US" sz="1800" dirty="0" smtClean="0"/>
              <a:t>Other days, Rapunzel had a chance to sit down and focus on some non-patient care activities, like trainings. On those days, her patient data was lower.</a:t>
            </a:r>
            <a:endParaRPr lang="en-US" sz="1800" dirty="0"/>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3436" y="2421391"/>
            <a:ext cx="3412042" cy="373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30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833363"/>
          </a:xfrm>
        </p:spPr>
        <p:txBody>
          <a:bodyPr/>
          <a:lstStyle/>
          <a:p>
            <a:r>
              <a:rPr lang="en-US" sz="2800" dirty="0" smtClean="0"/>
              <a:t>Over time, Rapunzel’s patients seen/hours worked looked like this:</a:t>
            </a:r>
            <a:endParaRPr lang="en-US" sz="2800" dirty="0"/>
          </a:p>
        </p:txBody>
      </p:sp>
      <p:sp>
        <p:nvSpPr>
          <p:cNvPr id="3" name="Text Placeholder 2"/>
          <p:cNvSpPr>
            <a:spLocks noGrp="1"/>
          </p:cNvSpPr>
          <p:nvPr>
            <p:ph type="body" sz="quarter" idx="11"/>
          </p:nvPr>
        </p:nvSpPr>
        <p:spPr>
          <a:xfrm>
            <a:off x="628650" y="5375305"/>
            <a:ext cx="7886700" cy="699569"/>
          </a:xfrm>
        </p:spPr>
        <p:txBody>
          <a:bodyPr/>
          <a:lstStyle/>
          <a:p>
            <a:pPr marL="0" indent="0">
              <a:buNone/>
            </a:pPr>
            <a:r>
              <a:rPr lang="en-US" sz="1800" dirty="0" smtClean="0"/>
              <a:t>To account for variation over time in how many patients are seen, the </a:t>
            </a:r>
            <a:r>
              <a:rPr lang="en-US" sz="1800" i="1" u="sng" dirty="0" smtClean="0"/>
              <a:t>median</a:t>
            </a:r>
            <a:r>
              <a:rPr lang="en-US" sz="1800" dirty="0" smtClean="0"/>
              <a:t> will be used. Don’t worry – we will help you calculate this!</a:t>
            </a:r>
            <a:endParaRPr lang="en-US" sz="18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39259" y="2190715"/>
            <a:ext cx="6507163" cy="3113087"/>
          </a:xfrm>
          <a:prstGeom prst="rect">
            <a:avLst/>
          </a:prstGeom>
        </p:spPr>
      </p:pic>
      <p:sp>
        <p:nvSpPr>
          <p:cNvPr id="5" name="Down Arrow 4"/>
          <p:cNvSpPr/>
          <p:nvPr/>
        </p:nvSpPr>
        <p:spPr>
          <a:xfrm rot="2046376">
            <a:off x="6803447" y="1912902"/>
            <a:ext cx="571500" cy="2209800"/>
          </a:xfrm>
          <a:prstGeom prst="downArrow">
            <a:avLst/>
          </a:prstGeom>
          <a:solidFill>
            <a:srgbClr val="85C546"/>
          </a:solidFill>
          <a:ln>
            <a:solidFill>
              <a:srgbClr val="85C5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958811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1078199"/>
          </a:xfrm>
        </p:spPr>
        <p:txBody>
          <a:bodyPr/>
          <a:lstStyle/>
          <a:p>
            <a:r>
              <a:rPr lang="en-US" sz="2400" dirty="0" smtClean="0"/>
              <a:t>And all together, when everyone’s data is collected and compiled from many specialists or many sites, it might look like this:</a:t>
            </a:r>
            <a:endParaRPr lang="en-US" sz="2400"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058988" y="2572432"/>
            <a:ext cx="4768850" cy="3560763"/>
          </a:xfrm>
          <a:prstGeom prst="rect">
            <a:avLst/>
          </a:prstGeom>
        </p:spPr>
      </p:pic>
    </p:spTree>
    <p:extLst>
      <p:ext uri="{BB962C8B-B14F-4D97-AF65-F5344CB8AC3E}">
        <p14:creationId xmlns:p14="http://schemas.microsoft.com/office/powerpoint/2010/main" val="2505910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Objectives</a:t>
            </a:r>
            <a:endParaRPr lang="en-US" dirty="0"/>
          </a:p>
        </p:txBody>
      </p:sp>
      <p:sp>
        <p:nvSpPr>
          <p:cNvPr id="3" name="Text Placeholder 2"/>
          <p:cNvSpPr>
            <a:spLocks noGrp="1"/>
          </p:cNvSpPr>
          <p:nvPr>
            <p:ph type="body" sz="quarter" idx="11"/>
          </p:nvPr>
        </p:nvSpPr>
        <p:spPr/>
        <p:txBody>
          <a:bodyPr/>
          <a:lstStyle/>
          <a:p>
            <a:r>
              <a:rPr lang="en-US" altLang="en-US" dirty="0">
                <a:ea typeface="ＭＳ Ｐゴシック" pitchFamily="34" charset="-128"/>
              </a:rPr>
              <a:t>Development of survey questions and platform</a:t>
            </a:r>
          </a:p>
          <a:p>
            <a:r>
              <a:rPr lang="en-US" altLang="en-US" dirty="0">
                <a:ea typeface="ＭＳ Ｐゴシック" pitchFamily="34" charset="-128"/>
              </a:rPr>
              <a:t>Research drives data collection</a:t>
            </a:r>
          </a:p>
          <a:p>
            <a:r>
              <a:rPr lang="en-US" altLang="en-US" dirty="0">
                <a:ea typeface="ＭＳ Ｐゴシック" pitchFamily="34" charset="-128"/>
              </a:rPr>
              <a:t>Managing staff response</a:t>
            </a:r>
          </a:p>
          <a:p>
            <a:r>
              <a:rPr lang="en-US" altLang="en-US" dirty="0">
                <a:ea typeface="ＭＳ Ｐゴシック" pitchFamily="34" charset="-128"/>
              </a:rPr>
              <a:t>Introduction of platform data collection </a:t>
            </a:r>
          </a:p>
          <a:p>
            <a:r>
              <a:rPr lang="en-US" altLang="en-US" dirty="0">
                <a:ea typeface="ＭＳ Ｐゴシック" pitchFamily="34" charset="-128"/>
              </a:rPr>
              <a:t>Plan for future </a:t>
            </a:r>
            <a:r>
              <a:rPr lang="en-US" altLang="en-US" dirty="0" smtClean="0">
                <a:ea typeface="ＭＳ Ｐゴシック" pitchFamily="34" charset="-128"/>
              </a:rPr>
              <a:t>education</a:t>
            </a:r>
            <a:endParaRPr lang="en-US" altLang="en-US" dirty="0">
              <a:ea typeface="ＭＳ Ｐゴシック" pitchFamily="34" charset="-128"/>
            </a:endParaRPr>
          </a:p>
        </p:txBody>
      </p:sp>
      <p:sp>
        <p:nvSpPr>
          <p:cNvPr id="4" name="Footer Placeholder 3"/>
          <p:cNvSpPr>
            <a:spLocks noGrp="1"/>
          </p:cNvSpPr>
          <p:nvPr>
            <p:ph type="ftr" sz="quarter" idx="3"/>
          </p:nvPr>
        </p:nvSpPr>
        <p:spPr/>
        <p:txBody>
          <a:bodyPr/>
          <a:lstStyle/>
          <a:p>
            <a:r>
              <a:rPr lang="en-US" smtClean="0"/>
              <a:t>www.childlife.org</a:t>
            </a:r>
            <a:endParaRPr lang="en-US" dirty="0"/>
          </a:p>
        </p:txBody>
      </p:sp>
      <p:sp>
        <p:nvSpPr>
          <p:cNvPr id="5" name="Slide Number Placeholder 4"/>
          <p:cNvSpPr>
            <a:spLocks noGrp="1"/>
          </p:cNvSpPr>
          <p:nvPr>
            <p:ph type="sldNum" sz="quarter" idx="4"/>
          </p:nvPr>
        </p:nvSpPr>
        <p:spPr/>
        <p:txBody>
          <a:bodyPr/>
          <a:lstStyle/>
          <a:p>
            <a:fld id="{CFA43143-3B3F-1D45-AEA7-B9645EECE6CA}" type="slidenum">
              <a:rPr lang="en-US" smtClean="0"/>
              <a:pPr/>
              <a:t>2</a:t>
            </a:fld>
            <a:endParaRPr lang="en-US" dirty="0"/>
          </a:p>
        </p:txBody>
      </p:sp>
    </p:spTree>
    <p:extLst>
      <p:ext uri="{BB962C8B-B14F-4D97-AF65-F5344CB8AC3E}">
        <p14:creationId xmlns:p14="http://schemas.microsoft.com/office/powerpoint/2010/main" val="164743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36050"/>
            <a:ext cx="8034086" cy="649482"/>
          </a:xfrm>
        </p:spPr>
        <p:txBody>
          <a:bodyPr/>
          <a:lstStyle/>
          <a:p>
            <a:r>
              <a:rPr lang="en-US" dirty="0" smtClean="0"/>
              <a:t>Data Collection Method</a:t>
            </a:r>
            <a:endParaRPr lang="en-US" dirty="0"/>
          </a:p>
        </p:txBody>
      </p:sp>
      <p:sp>
        <p:nvSpPr>
          <p:cNvPr id="3" name="Text Placeholder 2"/>
          <p:cNvSpPr>
            <a:spLocks noGrp="1"/>
          </p:cNvSpPr>
          <p:nvPr>
            <p:ph type="body" sz="quarter" idx="11"/>
          </p:nvPr>
        </p:nvSpPr>
        <p:spPr>
          <a:xfrm>
            <a:off x="628649" y="1890989"/>
            <a:ext cx="8034087" cy="3728886"/>
          </a:xfrm>
        </p:spPr>
        <p:txBody>
          <a:bodyPr/>
          <a:lstStyle/>
          <a:p>
            <a:pPr marL="0" indent="0">
              <a:buNone/>
            </a:pPr>
            <a:r>
              <a:rPr lang="en-US" dirty="0"/>
              <a:t>The Local Daily Productivity Data Collection Tool (word document or excel spreadsheet) is intended to be used by a specialist to record all patient encounters per scheduled shift, or “day” the specialist works. The term “local” refers to productivity data collected in the healthcare setting where the specialist works</a:t>
            </a:r>
            <a:r>
              <a:rPr lang="en-US" sz="1100" dirty="0"/>
              <a:t>. </a:t>
            </a:r>
          </a:p>
        </p:txBody>
      </p:sp>
      <p:sp>
        <p:nvSpPr>
          <p:cNvPr id="4" name="Footer Placeholder 3"/>
          <p:cNvSpPr>
            <a:spLocks noGrp="1"/>
          </p:cNvSpPr>
          <p:nvPr>
            <p:ph type="ftr" sz="quarter" idx="3"/>
          </p:nvPr>
        </p:nvSpPr>
        <p:spPr/>
        <p:txBody>
          <a:bodyPr/>
          <a:lstStyle/>
          <a:p>
            <a:r>
              <a:rPr lang="en-US" smtClean="0"/>
              <a:t>www.childlife.org</a:t>
            </a:r>
            <a:endParaRPr lang="en-US" dirty="0"/>
          </a:p>
        </p:txBody>
      </p:sp>
      <p:sp>
        <p:nvSpPr>
          <p:cNvPr id="5" name="Slide Number Placeholder 4"/>
          <p:cNvSpPr>
            <a:spLocks noGrp="1"/>
          </p:cNvSpPr>
          <p:nvPr>
            <p:ph type="sldNum" sz="quarter" idx="4"/>
          </p:nvPr>
        </p:nvSpPr>
        <p:spPr/>
        <p:txBody>
          <a:bodyPr/>
          <a:lstStyle/>
          <a:p>
            <a:fld id="{CFA43143-3B3F-1D45-AEA7-B9645EECE6CA}" type="slidenum">
              <a:rPr lang="en-US" smtClean="0"/>
              <a:pPr/>
              <a:t>20</a:t>
            </a:fld>
            <a:endParaRPr lang="en-US" dirty="0"/>
          </a:p>
        </p:txBody>
      </p:sp>
    </p:spTree>
    <p:extLst>
      <p:ext uri="{BB962C8B-B14F-4D97-AF65-F5344CB8AC3E}">
        <p14:creationId xmlns:p14="http://schemas.microsoft.com/office/powerpoint/2010/main" val="2308609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46" y="327042"/>
            <a:ext cx="7886700" cy="582543"/>
          </a:xfrm>
        </p:spPr>
        <p:txBody>
          <a:bodyPr/>
          <a:lstStyle/>
          <a:p>
            <a:r>
              <a:rPr lang="en-US" dirty="0" smtClean="0"/>
              <a:t>Word Document – Daily </a:t>
            </a:r>
            <a:endParaRPr lang="en-US" dirty="0"/>
          </a:p>
        </p:txBody>
      </p:sp>
      <p:pic>
        <p:nvPicPr>
          <p:cNvPr id="3" name="Picture 2"/>
          <p:cNvPicPr>
            <a:picLocks noChangeAspect="1"/>
          </p:cNvPicPr>
          <p:nvPr/>
        </p:nvPicPr>
        <p:blipFill>
          <a:blip r:embed="rId3"/>
          <a:stretch>
            <a:fillRect/>
          </a:stretch>
        </p:blipFill>
        <p:spPr>
          <a:xfrm>
            <a:off x="2147887" y="1425329"/>
            <a:ext cx="4848225" cy="5114925"/>
          </a:xfrm>
          <a:prstGeom prst="rect">
            <a:avLst/>
          </a:prstGeom>
        </p:spPr>
      </p:pic>
    </p:spTree>
    <p:extLst>
      <p:ext uri="{BB962C8B-B14F-4D97-AF65-F5344CB8AC3E}">
        <p14:creationId xmlns:p14="http://schemas.microsoft.com/office/powerpoint/2010/main" val="2063824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94" y="327042"/>
            <a:ext cx="7886700" cy="582543"/>
          </a:xfrm>
        </p:spPr>
        <p:txBody>
          <a:bodyPr/>
          <a:lstStyle/>
          <a:p>
            <a:r>
              <a:rPr lang="en-US" dirty="0" smtClean="0"/>
              <a:t>Word Document – Quarterly</a:t>
            </a:r>
            <a:endParaRPr lang="en-US" dirty="0"/>
          </a:p>
        </p:txBody>
      </p:sp>
      <p:pic>
        <p:nvPicPr>
          <p:cNvPr id="3" name="Picture 2"/>
          <p:cNvPicPr>
            <a:picLocks noChangeAspect="1"/>
          </p:cNvPicPr>
          <p:nvPr/>
        </p:nvPicPr>
        <p:blipFill>
          <a:blip r:embed="rId3"/>
          <a:stretch>
            <a:fillRect/>
          </a:stretch>
        </p:blipFill>
        <p:spPr>
          <a:xfrm>
            <a:off x="1990725" y="1499583"/>
            <a:ext cx="5162550" cy="4972050"/>
          </a:xfrm>
          <a:prstGeom prst="rect">
            <a:avLst/>
          </a:prstGeom>
        </p:spPr>
      </p:pic>
    </p:spTree>
    <p:extLst>
      <p:ext uri="{BB962C8B-B14F-4D97-AF65-F5344CB8AC3E}">
        <p14:creationId xmlns:p14="http://schemas.microsoft.com/office/powerpoint/2010/main" val="2150920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405" y="314164"/>
            <a:ext cx="7886700" cy="582543"/>
          </a:xfrm>
        </p:spPr>
        <p:txBody>
          <a:bodyPr/>
          <a:lstStyle/>
          <a:p>
            <a:r>
              <a:rPr lang="en-US" dirty="0" smtClean="0"/>
              <a:t>Excel Document – Daily/Monthly</a:t>
            </a:r>
            <a:endParaRPr lang="en-US" dirty="0"/>
          </a:p>
        </p:txBody>
      </p:sp>
      <p:pic>
        <p:nvPicPr>
          <p:cNvPr id="3" name="Picture 2"/>
          <p:cNvPicPr>
            <a:picLocks noChangeAspect="1"/>
          </p:cNvPicPr>
          <p:nvPr/>
        </p:nvPicPr>
        <p:blipFill rotWithShape="1">
          <a:blip r:embed="rId3"/>
          <a:srcRect r="18748"/>
          <a:stretch/>
        </p:blipFill>
        <p:spPr>
          <a:xfrm>
            <a:off x="399514" y="1958528"/>
            <a:ext cx="8203574" cy="3790950"/>
          </a:xfrm>
          <a:prstGeom prst="rect">
            <a:avLst/>
          </a:prstGeom>
        </p:spPr>
      </p:pic>
    </p:spTree>
    <p:extLst>
      <p:ext uri="{BB962C8B-B14F-4D97-AF65-F5344CB8AC3E}">
        <p14:creationId xmlns:p14="http://schemas.microsoft.com/office/powerpoint/2010/main" val="2319890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21" y="275527"/>
            <a:ext cx="7886700" cy="582543"/>
          </a:xfrm>
        </p:spPr>
        <p:txBody>
          <a:bodyPr/>
          <a:lstStyle/>
          <a:p>
            <a:r>
              <a:rPr lang="en-US" dirty="0" smtClean="0"/>
              <a:t>Excel Document – Quarterly</a:t>
            </a:r>
            <a:endParaRPr lang="en-US" dirty="0"/>
          </a:p>
        </p:txBody>
      </p:sp>
      <p:pic>
        <p:nvPicPr>
          <p:cNvPr id="3" name="Picture 2"/>
          <p:cNvPicPr>
            <a:picLocks noChangeAspect="1"/>
          </p:cNvPicPr>
          <p:nvPr/>
        </p:nvPicPr>
        <p:blipFill>
          <a:blip r:embed="rId3"/>
          <a:stretch>
            <a:fillRect/>
          </a:stretch>
        </p:blipFill>
        <p:spPr>
          <a:xfrm>
            <a:off x="544132" y="1777485"/>
            <a:ext cx="8076838" cy="3593005"/>
          </a:xfrm>
          <a:prstGeom prst="rect">
            <a:avLst/>
          </a:prstGeom>
        </p:spPr>
      </p:pic>
    </p:spTree>
    <p:extLst>
      <p:ext uri="{BB962C8B-B14F-4D97-AF65-F5344CB8AC3E}">
        <p14:creationId xmlns:p14="http://schemas.microsoft.com/office/powerpoint/2010/main" val="4062964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36050"/>
            <a:ext cx="8034086" cy="649482"/>
          </a:xfrm>
        </p:spPr>
        <p:txBody>
          <a:bodyPr/>
          <a:lstStyle/>
          <a:p>
            <a:r>
              <a:rPr lang="en-US" dirty="0" smtClean="0"/>
              <a:t>Instructions for Specialist</a:t>
            </a:r>
            <a:endParaRPr lang="en-US" dirty="0"/>
          </a:p>
        </p:txBody>
      </p:sp>
      <p:sp>
        <p:nvSpPr>
          <p:cNvPr id="3" name="Text Placeholder 2"/>
          <p:cNvSpPr>
            <a:spLocks noGrp="1"/>
          </p:cNvSpPr>
          <p:nvPr>
            <p:ph type="body" sz="quarter" idx="11"/>
          </p:nvPr>
        </p:nvSpPr>
        <p:spPr>
          <a:xfrm>
            <a:off x="628649" y="1786072"/>
            <a:ext cx="8034087" cy="4452358"/>
          </a:xfrm>
        </p:spPr>
        <p:txBody>
          <a:bodyPr/>
          <a:lstStyle/>
          <a:p>
            <a:pPr marL="0" indent="0">
              <a:buFont typeface="Arial" charset="0"/>
              <a:buNone/>
            </a:pPr>
            <a:r>
              <a:rPr lang="en-US" altLang="en-US" sz="1800" dirty="0">
                <a:ea typeface="ＭＳ Ｐゴシック" pitchFamily="34" charset="-128"/>
              </a:rPr>
              <a:t>The sum of the # of hours worked per area in one shift should not exceed the total hours per </a:t>
            </a:r>
            <a:r>
              <a:rPr lang="en-US" altLang="en-US" sz="1800" dirty="0" smtClean="0">
                <a:ea typeface="ＭＳ Ｐゴシック" pitchFamily="34" charset="-128"/>
              </a:rPr>
              <a:t>specialist </a:t>
            </a:r>
            <a:r>
              <a:rPr lang="en-US" altLang="en-US" sz="1800" dirty="0">
                <a:ea typeface="ＭＳ Ｐゴシック" pitchFamily="34" charset="-128"/>
              </a:rPr>
              <a:t>per scheduled shift. </a:t>
            </a:r>
          </a:p>
          <a:p>
            <a:pPr marL="0" indent="0">
              <a:buFont typeface="Arial" charset="0"/>
              <a:buNone/>
            </a:pPr>
            <a:r>
              <a:rPr lang="en-US" altLang="en-US" sz="1800" dirty="0">
                <a:ea typeface="ＭＳ Ｐゴシック" pitchFamily="34" charset="-128"/>
              </a:rPr>
              <a:t>Record # of patient encounters based on the location where the patient was seen. </a:t>
            </a:r>
          </a:p>
          <a:p>
            <a:pPr lvl="1"/>
            <a:r>
              <a:rPr lang="en-US" altLang="en-US" sz="1800" dirty="0">
                <a:ea typeface="ＭＳ Ｐゴシック" pitchFamily="34" charset="-128"/>
              </a:rPr>
              <a:t>If a </a:t>
            </a:r>
            <a:r>
              <a:rPr lang="en-US" altLang="en-US" sz="1800" dirty="0" smtClean="0">
                <a:ea typeface="ＭＳ Ｐゴシック" pitchFamily="34" charset="-128"/>
              </a:rPr>
              <a:t>specialist is </a:t>
            </a:r>
            <a:r>
              <a:rPr lang="en-US" altLang="en-US" sz="1800" dirty="0">
                <a:ea typeface="ＭＳ Ｐゴシック" pitchFamily="34" charset="-128"/>
              </a:rPr>
              <a:t>assigned to an area and works there 80% or more of the scheduled shift that day, all patient encounters are recorded for the “primary” work area. </a:t>
            </a:r>
          </a:p>
          <a:p>
            <a:pPr lvl="1"/>
            <a:r>
              <a:rPr lang="en-US" altLang="en-US" sz="1800" dirty="0">
                <a:ea typeface="ＭＳ Ｐゴシック" pitchFamily="34" charset="-128"/>
              </a:rPr>
              <a:t>If a </a:t>
            </a:r>
            <a:r>
              <a:rPr lang="en-US" altLang="en-US" sz="1800" dirty="0" smtClean="0">
                <a:ea typeface="ＭＳ Ｐゴシック" pitchFamily="34" charset="-128"/>
              </a:rPr>
              <a:t>specialist </a:t>
            </a:r>
            <a:r>
              <a:rPr lang="en-US" altLang="en-US" sz="1800" dirty="0">
                <a:ea typeface="ＭＳ Ｐゴシック" pitchFamily="34" charset="-128"/>
              </a:rPr>
              <a:t>is assigned to cover more than one area for the shift and the time spent in each area varies due to patient or other needs, the </a:t>
            </a:r>
            <a:r>
              <a:rPr lang="en-US" altLang="en-US" sz="1800" dirty="0" smtClean="0">
                <a:ea typeface="ＭＳ Ｐゴシック" pitchFamily="34" charset="-128"/>
              </a:rPr>
              <a:t>specialist </a:t>
            </a:r>
            <a:r>
              <a:rPr lang="en-US" altLang="en-US" sz="1800" dirty="0">
                <a:ea typeface="ＭＳ Ｐゴシック" pitchFamily="34" charset="-128"/>
              </a:rPr>
              <a:t>divides the shift equally between areas.  This process accounts for the notion that the time spent in the areas changes from day to day, but for the most part averages out. The </a:t>
            </a:r>
            <a:r>
              <a:rPr lang="en-US" altLang="en-US" sz="1800" dirty="0" smtClean="0">
                <a:ea typeface="ＭＳ Ｐゴシック" pitchFamily="34" charset="-128"/>
              </a:rPr>
              <a:t>specialist </a:t>
            </a:r>
            <a:r>
              <a:rPr lang="en-US" altLang="en-US" sz="1800" dirty="0">
                <a:ea typeface="ＭＳ Ｐゴシック" pitchFamily="34" charset="-128"/>
              </a:rPr>
              <a:t>accurately documents the # of encounters in each area per shift.  </a:t>
            </a:r>
          </a:p>
          <a:p>
            <a:pPr lvl="1"/>
            <a:r>
              <a:rPr lang="en-US" altLang="en-US" sz="1800" dirty="0">
                <a:ea typeface="ＭＳ Ｐゴシック" pitchFamily="34" charset="-128"/>
              </a:rPr>
              <a:t>If a </a:t>
            </a:r>
            <a:r>
              <a:rPr lang="en-US" altLang="en-US" sz="1800" dirty="0" smtClean="0">
                <a:ea typeface="ＭＳ Ｐゴシック" pitchFamily="34" charset="-128"/>
              </a:rPr>
              <a:t>specialist </a:t>
            </a:r>
            <a:r>
              <a:rPr lang="en-US" altLang="en-US" sz="1800" dirty="0">
                <a:ea typeface="ＭＳ Ｐゴシック" pitchFamily="34" charset="-128"/>
              </a:rPr>
              <a:t>is partially clinical but also has additional assignments outside of clinical care, truncate the shift accordingly.   </a:t>
            </a:r>
          </a:p>
        </p:txBody>
      </p:sp>
      <p:sp>
        <p:nvSpPr>
          <p:cNvPr id="4" name="Footer Placeholder 3"/>
          <p:cNvSpPr>
            <a:spLocks noGrp="1"/>
          </p:cNvSpPr>
          <p:nvPr>
            <p:ph type="ftr" sz="quarter" idx="3"/>
          </p:nvPr>
        </p:nvSpPr>
        <p:spPr/>
        <p:txBody>
          <a:bodyPr/>
          <a:lstStyle/>
          <a:p>
            <a:r>
              <a:rPr lang="en-US" smtClean="0"/>
              <a:t>www.childlife.org</a:t>
            </a:r>
            <a:endParaRPr lang="en-US" dirty="0"/>
          </a:p>
        </p:txBody>
      </p:sp>
      <p:sp>
        <p:nvSpPr>
          <p:cNvPr id="5" name="Slide Number Placeholder 4"/>
          <p:cNvSpPr>
            <a:spLocks noGrp="1"/>
          </p:cNvSpPr>
          <p:nvPr>
            <p:ph type="sldNum" sz="quarter" idx="4"/>
          </p:nvPr>
        </p:nvSpPr>
        <p:spPr/>
        <p:txBody>
          <a:bodyPr/>
          <a:lstStyle/>
          <a:p>
            <a:fld id="{CFA43143-3B3F-1D45-AEA7-B9645EECE6CA}" type="slidenum">
              <a:rPr lang="en-US" smtClean="0"/>
              <a:pPr/>
              <a:t>25</a:t>
            </a:fld>
            <a:endParaRPr lang="en-US" dirty="0"/>
          </a:p>
        </p:txBody>
      </p:sp>
    </p:spTree>
    <p:extLst>
      <p:ext uri="{BB962C8B-B14F-4D97-AF65-F5344CB8AC3E}">
        <p14:creationId xmlns:p14="http://schemas.microsoft.com/office/powerpoint/2010/main" val="1182711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236050"/>
            <a:ext cx="8034086" cy="649482"/>
          </a:xfrm>
        </p:spPr>
        <p:txBody>
          <a:bodyPr/>
          <a:lstStyle/>
          <a:p>
            <a:r>
              <a:rPr lang="en-US" dirty="0" smtClean="0"/>
              <a:t>Instructions for Program Leader</a:t>
            </a:r>
            <a:endParaRPr lang="en-US" dirty="0"/>
          </a:p>
        </p:txBody>
      </p:sp>
      <p:sp>
        <p:nvSpPr>
          <p:cNvPr id="3" name="Text Placeholder 2"/>
          <p:cNvSpPr>
            <a:spLocks noGrp="1"/>
          </p:cNvSpPr>
          <p:nvPr>
            <p:ph type="body" sz="quarter" idx="11"/>
          </p:nvPr>
        </p:nvSpPr>
        <p:spPr>
          <a:xfrm>
            <a:off x="628649" y="1786072"/>
            <a:ext cx="8034087" cy="4452358"/>
          </a:xfrm>
        </p:spPr>
        <p:txBody>
          <a:bodyPr/>
          <a:lstStyle/>
          <a:p>
            <a:pPr marL="0" indent="0">
              <a:buFont typeface="Arial" charset="0"/>
              <a:buNone/>
              <a:defRPr/>
            </a:pPr>
            <a:r>
              <a:rPr lang="en-US" sz="1600" i="1" dirty="0"/>
              <a:t>Excel Spreadsheet.</a:t>
            </a:r>
            <a:r>
              <a:rPr lang="en-US" sz="1600" dirty="0"/>
              <a:t> The Program leaders would refer to the quarterly summary tab of the workbook to locate data for entry into CLPDC Quarterly Productivity Dashboard</a:t>
            </a:r>
          </a:p>
          <a:p>
            <a:pPr marL="0" indent="0">
              <a:buFont typeface="Arial" charset="0"/>
              <a:buNone/>
              <a:defRPr/>
            </a:pPr>
            <a:r>
              <a:rPr lang="en-US" sz="1600" dirty="0"/>
              <a:t> </a:t>
            </a:r>
          </a:p>
          <a:p>
            <a:pPr marL="0" indent="0">
              <a:buFont typeface="Arial" charset="0"/>
              <a:buNone/>
              <a:defRPr/>
            </a:pPr>
            <a:r>
              <a:rPr lang="en-US" sz="1600" i="1" dirty="0"/>
              <a:t>Word Document</a:t>
            </a:r>
            <a:r>
              <a:rPr lang="en-US" sz="1600" dirty="0"/>
              <a:t>. The program leader would collect the Local Daily Productivity Data Collection Tools per quarter from all staff.  The program leader totals both scheduled hours and patient/family encounters as described below. </a:t>
            </a:r>
          </a:p>
          <a:p>
            <a:pPr lvl="1">
              <a:defRPr/>
            </a:pPr>
            <a:r>
              <a:rPr lang="en-US" sz="1600" dirty="0"/>
              <a:t>Sum # of scheduled hours worked per Inpatient Acute Care. For example, if a program has 2 FTEs who collected data for Inpatient Acute Care for that quarter, all of their scheduled hours are added up and entered into the CLPDC Quarterly Productivity Dashboard.</a:t>
            </a:r>
          </a:p>
          <a:p>
            <a:pPr lvl="1">
              <a:defRPr/>
            </a:pPr>
            <a:r>
              <a:rPr lang="en-US" sz="1600" dirty="0"/>
              <a:t>Sum of patient encounters per Inpatient Acute Care. For example, if a program has 2 FTEs who collected data for Inpatient Acute Care for that quarter, all of their patient encounters are added up and entered into the CLPDC Quarterly Productivity Dashboard.</a:t>
            </a:r>
          </a:p>
          <a:p>
            <a:pPr lvl="1">
              <a:defRPr/>
            </a:pPr>
            <a:r>
              <a:rPr lang="en-US" sz="1600" dirty="0"/>
              <a:t>The process is repeated for each of the six Areas of Service each quarter</a:t>
            </a:r>
          </a:p>
          <a:p>
            <a:pPr lvl="1">
              <a:defRPr/>
            </a:pPr>
            <a:r>
              <a:rPr lang="en-US" sz="1600" dirty="0"/>
              <a:t>The process to total scheduled hours and patient encounters is the same, regardless of how many FTEs are on </a:t>
            </a:r>
            <a:r>
              <a:rPr lang="en-US" sz="1600" dirty="0" smtClean="0"/>
              <a:t>staff</a:t>
            </a:r>
            <a:endParaRPr lang="en-US" sz="1600" dirty="0"/>
          </a:p>
        </p:txBody>
      </p:sp>
      <p:sp>
        <p:nvSpPr>
          <p:cNvPr id="4" name="Footer Placeholder 3"/>
          <p:cNvSpPr>
            <a:spLocks noGrp="1"/>
          </p:cNvSpPr>
          <p:nvPr>
            <p:ph type="ftr" sz="quarter" idx="3"/>
          </p:nvPr>
        </p:nvSpPr>
        <p:spPr/>
        <p:txBody>
          <a:bodyPr/>
          <a:lstStyle/>
          <a:p>
            <a:r>
              <a:rPr lang="en-US" smtClean="0"/>
              <a:t>www.childlife.org</a:t>
            </a:r>
            <a:endParaRPr lang="en-US" dirty="0"/>
          </a:p>
        </p:txBody>
      </p:sp>
      <p:sp>
        <p:nvSpPr>
          <p:cNvPr id="5" name="Slide Number Placeholder 4"/>
          <p:cNvSpPr>
            <a:spLocks noGrp="1"/>
          </p:cNvSpPr>
          <p:nvPr>
            <p:ph type="sldNum" sz="quarter" idx="4"/>
          </p:nvPr>
        </p:nvSpPr>
        <p:spPr/>
        <p:txBody>
          <a:bodyPr/>
          <a:lstStyle/>
          <a:p>
            <a:fld id="{CFA43143-3B3F-1D45-AEA7-B9645EECE6CA}" type="slidenum">
              <a:rPr lang="en-US" smtClean="0"/>
              <a:pPr/>
              <a:t>26</a:t>
            </a:fld>
            <a:endParaRPr lang="en-US" dirty="0"/>
          </a:p>
        </p:txBody>
      </p:sp>
    </p:spTree>
    <p:extLst>
      <p:ext uri="{BB962C8B-B14F-4D97-AF65-F5344CB8AC3E}">
        <p14:creationId xmlns:p14="http://schemas.microsoft.com/office/powerpoint/2010/main" val="2963600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r>
              <a:rPr lang="en-US" sz="2800" dirty="0" smtClean="0"/>
              <a:t>With change comes emotions: </a:t>
            </a:r>
            <a:br>
              <a:rPr lang="en-US" sz="2800" dirty="0" smtClean="0"/>
            </a:br>
            <a:r>
              <a:rPr lang="en-US" sz="2800" dirty="0" smtClean="0"/>
              <a:t>Supporting staff</a:t>
            </a:r>
            <a:endParaRPr lang="en-US" sz="28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590800" y="1942032"/>
            <a:ext cx="3962400" cy="4525963"/>
          </a:xfrm>
          <a:prstGeom prst="rect">
            <a:avLst/>
          </a:prstGeom>
        </p:spPr>
      </p:pic>
    </p:spTree>
    <p:extLst>
      <p:ext uri="{BB962C8B-B14F-4D97-AF65-F5344CB8AC3E}">
        <p14:creationId xmlns:p14="http://schemas.microsoft.com/office/powerpoint/2010/main" val="2379099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r>
              <a:rPr lang="en-US" sz="2800" dirty="0" smtClean="0"/>
              <a:t>Introducing “FEELINGS” around PRODUCTIVITY and DATA COLLECTION</a:t>
            </a:r>
            <a:endParaRPr lang="en-US" sz="2800" dirty="0"/>
          </a:p>
        </p:txBody>
      </p:sp>
      <p:sp>
        <p:nvSpPr>
          <p:cNvPr id="5" name="Title 1"/>
          <p:cNvSpPr txBox="1">
            <a:spLocks/>
          </p:cNvSpPr>
          <p:nvPr/>
        </p:nvSpPr>
        <p:spPr>
          <a:xfrm>
            <a:off x="1435694" y="3467100"/>
            <a:ext cx="6293443" cy="1022350"/>
          </a:xfrm>
          <a:prstGeom prst="rect">
            <a:avLst/>
          </a:prstGeom>
        </p:spPr>
        <p:txBody>
          <a:bodyPr/>
          <a:lstStyle>
            <a:lvl1pPr algn="l" defTabSz="914400" rtl="0" eaLnBrk="1" latinLnBrk="0" hangingPunct="1">
              <a:lnSpc>
                <a:spcPct val="90000"/>
              </a:lnSpc>
              <a:spcBef>
                <a:spcPct val="0"/>
              </a:spcBef>
              <a:buNone/>
              <a:defRPr sz="3200" b="1" i="0" kern="1200" baseline="0">
                <a:solidFill>
                  <a:srgbClr val="00B4EF"/>
                </a:solidFill>
                <a:latin typeface="Arial" charset="0"/>
                <a:ea typeface="+mj-ea"/>
                <a:cs typeface="+mj-cs"/>
              </a:defRPr>
            </a:lvl1pPr>
          </a:lstStyle>
          <a:p>
            <a:pPr algn="ctr"/>
            <a:r>
              <a:rPr lang="en-US" altLang="en-US" sz="1800" b="0" dirty="0" smtClean="0">
                <a:solidFill>
                  <a:schemeClr val="bg1"/>
                </a:solidFill>
                <a:ea typeface="ＭＳ Ｐゴシック" pitchFamily="34" charset="-128"/>
              </a:rPr>
              <a:t>Who Are You Today?</a:t>
            </a:r>
            <a:br>
              <a:rPr lang="en-US" altLang="en-US" sz="1800" b="0" dirty="0" smtClean="0">
                <a:solidFill>
                  <a:schemeClr val="bg1"/>
                </a:solidFill>
                <a:ea typeface="ＭＳ Ｐゴシック" pitchFamily="34" charset="-128"/>
              </a:rPr>
            </a:br>
            <a:r>
              <a:rPr lang="en-US" altLang="en-US" sz="1800" b="0" dirty="0" smtClean="0">
                <a:solidFill>
                  <a:schemeClr val="bg1"/>
                </a:solidFill>
                <a:ea typeface="ＭＳ Ｐゴシック" pitchFamily="34" charset="-128"/>
              </a:rPr>
              <a:t>Who Will You Be Throughout This Process?</a:t>
            </a:r>
            <a:br>
              <a:rPr lang="en-US" altLang="en-US" sz="1800" b="0" dirty="0" smtClean="0">
                <a:solidFill>
                  <a:schemeClr val="bg1"/>
                </a:solidFill>
                <a:ea typeface="ＭＳ Ｐゴシック" pitchFamily="34" charset="-128"/>
              </a:rPr>
            </a:br>
            <a:r>
              <a:rPr lang="en-US" altLang="en-US" sz="1800" b="0" dirty="0" smtClean="0">
                <a:solidFill>
                  <a:schemeClr val="bg1"/>
                </a:solidFill>
                <a:ea typeface="ＭＳ Ｐゴシック" pitchFamily="34" charset="-128"/>
              </a:rPr>
              <a:t>Who Will We All Be When We Have Data Collection Center?</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63613" y="4489450"/>
            <a:ext cx="1150937" cy="16637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7558" y="2311675"/>
            <a:ext cx="9366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94563" y="4321175"/>
            <a:ext cx="119856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0810" y="4979825"/>
            <a:ext cx="12541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3467" y="2230386"/>
            <a:ext cx="1276171" cy="163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720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r>
              <a:rPr lang="en-US" sz="2800" dirty="0" smtClean="0"/>
              <a:t>Child Life Professional Data Center </a:t>
            </a:r>
            <a:br>
              <a:rPr lang="en-US" sz="2800" dirty="0" smtClean="0"/>
            </a:br>
            <a:r>
              <a:rPr lang="en-US" sz="2800" dirty="0" smtClean="0"/>
              <a:t>(CLPDC) Website</a:t>
            </a:r>
            <a:endParaRPr lang="en-US" sz="2800"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5910" y="2340086"/>
            <a:ext cx="5386639" cy="412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1270602" y="2340086"/>
            <a:ext cx="853612" cy="461935"/>
          </a:xfrm>
          <a:prstGeom prst="rightArrow">
            <a:avLst>
              <a:gd name="adj1" fmla="val 50000"/>
              <a:gd name="adj2" fmla="val 73952"/>
            </a:avLst>
          </a:prstGeom>
          <a:solidFill>
            <a:srgbClr val="85C546"/>
          </a:solidFill>
          <a:ln>
            <a:solidFill>
              <a:srgbClr val="85C54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Arrow 6"/>
          <p:cNvSpPr/>
          <p:nvPr/>
        </p:nvSpPr>
        <p:spPr>
          <a:xfrm flipV="1">
            <a:off x="1270602" y="5110167"/>
            <a:ext cx="853612" cy="447661"/>
          </a:xfrm>
          <a:prstGeom prst="rightArrow">
            <a:avLst>
              <a:gd name="adj1" fmla="val 50000"/>
              <a:gd name="adj2" fmla="val 73952"/>
            </a:avLst>
          </a:prstGeom>
          <a:solidFill>
            <a:srgbClr val="85C546"/>
          </a:solidFill>
          <a:ln>
            <a:solidFill>
              <a:srgbClr val="85C54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6539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357352"/>
            <a:ext cx="7886700" cy="1026925"/>
          </a:xfrm>
        </p:spPr>
        <p:txBody>
          <a:bodyPr/>
          <a:lstStyle/>
          <a:p>
            <a:r>
              <a:rPr lang="en-US" dirty="0" smtClean="0"/>
              <a:t>Scientific Advancement of Professional Practice Committee</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432181390"/>
              </p:ext>
            </p:extLst>
          </p:nvPr>
        </p:nvGraphicFramePr>
        <p:xfrm>
          <a:off x="312785" y="2384277"/>
          <a:ext cx="8445062" cy="418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615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r>
              <a:rPr lang="en-US" sz="2800" dirty="0" smtClean="0"/>
              <a:t>Child Life Professional Data Center </a:t>
            </a:r>
            <a:br>
              <a:rPr lang="en-US" sz="2800" dirty="0" smtClean="0"/>
            </a:br>
            <a:r>
              <a:rPr lang="en-US" sz="2800" dirty="0" smtClean="0"/>
              <a:t>(CLPDC) Website</a:t>
            </a:r>
            <a:endParaRPr lang="en-US" sz="2800" dirty="0"/>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t="1709"/>
          <a:stretch>
            <a:fillRect/>
          </a:stretch>
        </p:blipFill>
        <p:spPr bwMode="auto">
          <a:xfrm>
            <a:off x="846031" y="2213239"/>
            <a:ext cx="7403329" cy="426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781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r>
              <a:rPr lang="en-US" sz="2800" dirty="0" smtClean="0"/>
              <a:t>Child Life Professional Data Center </a:t>
            </a:r>
            <a:br>
              <a:rPr lang="en-US" sz="2800" dirty="0" smtClean="0"/>
            </a:br>
            <a:r>
              <a:rPr lang="en-US" sz="2800" dirty="0" smtClean="0"/>
              <a:t>(CLPDC) Website</a:t>
            </a:r>
            <a:endParaRPr lang="en-US" sz="2800"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97" y="2438799"/>
            <a:ext cx="2749224" cy="380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9858" y="1820254"/>
            <a:ext cx="3168589" cy="479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052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r>
              <a:rPr lang="en-US" dirty="0" smtClean="0"/>
              <a:t>Timeline of Data Collection</a:t>
            </a:r>
            <a:endParaRPr lang="en-US" dirty="0"/>
          </a:p>
        </p:txBody>
      </p:sp>
      <p:pic>
        <p:nvPicPr>
          <p:cNvPr id="6" name="Content Placeholder 1"/>
          <p:cNvPicPr>
            <a:picLocks noChangeAspect="1"/>
          </p:cNvPicPr>
          <p:nvPr/>
        </p:nvPicPr>
        <p:blipFill>
          <a:blip r:embed="rId3">
            <a:extLst>
              <a:ext uri="{28A0092B-C50C-407E-A947-70E740481C1C}">
                <a14:useLocalDpi xmlns:a14="http://schemas.microsoft.com/office/drawing/2010/main" val="0"/>
              </a:ext>
            </a:extLst>
          </a:blip>
          <a:srcRect t="20647" b="2084"/>
          <a:stretch>
            <a:fillRect/>
          </a:stretch>
        </p:blipFill>
        <p:spPr>
          <a:xfrm>
            <a:off x="735249" y="2136448"/>
            <a:ext cx="7605712" cy="4213225"/>
          </a:xfrm>
          <a:prstGeom prst="rect">
            <a:avLst/>
          </a:prstGeom>
        </p:spPr>
      </p:pic>
    </p:spTree>
    <p:extLst>
      <p:ext uri="{BB962C8B-B14F-4D97-AF65-F5344CB8AC3E}">
        <p14:creationId xmlns:p14="http://schemas.microsoft.com/office/powerpoint/2010/main" val="7520375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798" y="1213711"/>
            <a:ext cx="8034086" cy="509857"/>
          </a:xfrm>
        </p:spPr>
        <p:txBody>
          <a:bodyPr/>
          <a:lstStyle/>
          <a:p>
            <a:r>
              <a:rPr lang="en-US" sz="2800" dirty="0" smtClean="0"/>
              <a:t>Next steps: </a:t>
            </a:r>
            <a:endParaRPr lang="en-US" sz="2800" dirty="0"/>
          </a:p>
        </p:txBody>
      </p:sp>
      <p:sp>
        <p:nvSpPr>
          <p:cNvPr id="5" name="Text Placeholder 4"/>
          <p:cNvSpPr>
            <a:spLocks noGrp="1"/>
          </p:cNvSpPr>
          <p:nvPr>
            <p:ph type="body" sz="quarter" idx="11"/>
          </p:nvPr>
        </p:nvSpPr>
        <p:spPr>
          <a:xfrm>
            <a:off x="545632" y="1626652"/>
            <a:ext cx="8034087" cy="4499827"/>
          </a:xfrm>
        </p:spPr>
        <p:txBody>
          <a:bodyPr/>
          <a:lstStyle/>
          <a:p>
            <a:pPr marL="0" indent="0">
              <a:buNone/>
            </a:pPr>
            <a:r>
              <a:rPr lang="en-US" sz="2400" dirty="0" smtClean="0"/>
              <a:t>Login to the CLPDC starting April 3, 2017 and start to become familiar with the sections and survey questions. </a:t>
            </a:r>
          </a:p>
          <a:p>
            <a:pPr marL="0" indent="0">
              <a:buNone/>
            </a:pPr>
            <a:r>
              <a:rPr lang="en-US" sz="2400" dirty="0" smtClean="0"/>
              <a:t/>
            </a:r>
            <a:br>
              <a:rPr lang="en-US" sz="2400" dirty="0" smtClean="0"/>
            </a:br>
            <a:r>
              <a:rPr lang="en-US" sz="2400" dirty="0" smtClean="0"/>
              <a:t>All supporting documents are located on the CLPDC landing page and inside the platform for easy access. </a:t>
            </a:r>
          </a:p>
          <a:p>
            <a:pPr marL="0" indent="0">
              <a:buNone/>
            </a:pPr>
            <a:endParaRPr lang="en-US" sz="2400" dirty="0" smtClean="0"/>
          </a:p>
          <a:p>
            <a:pPr marL="0" indent="0">
              <a:buNone/>
            </a:pPr>
            <a:r>
              <a:rPr lang="en-US" sz="2400" dirty="0" smtClean="0"/>
              <a:t>Contact ACLP at </a:t>
            </a:r>
            <a:r>
              <a:rPr lang="en-US" sz="2400" dirty="0" smtClean="0">
                <a:hlinkClick r:id="rId3"/>
              </a:rPr>
              <a:t>datacenter@childlife.org</a:t>
            </a:r>
            <a:r>
              <a:rPr lang="en-US" sz="2400" dirty="0" smtClean="0"/>
              <a:t> to join a peer group to provide support during the first year of data entry.</a:t>
            </a:r>
          </a:p>
          <a:p>
            <a:pPr marL="0" indent="0">
              <a:buNone/>
            </a:pPr>
            <a:endParaRPr lang="en-US" sz="2400" dirty="0"/>
          </a:p>
          <a:p>
            <a:pPr marL="0" indent="0">
              <a:buNone/>
            </a:pPr>
            <a:r>
              <a:rPr lang="en-US" sz="2400" dirty="0" smtClean="0"/>
              <a:t>View future webinars to explain the Compare and Reports tab and how to use the analytics in the platform.</a:t>
            </a:r>
            <a:endParaRPr lang="en-US" sz="2400" dirty="0"/>
          </a:p>
        </p:txBody>
      </p:sp>
      <p:sp>
        <p:nvSpPr>
          <p:cNvPr id="6" name="Footer Placeholder 5"/>
          <p:cNvSpPr>
            <a:spLocks noGrp="1"/>
          </p:cNvSpPr>
          <p:nvPr>
            <p:ph type="ftr" sz="quarter" idx="3"/>
          </p:nvPr>
        </p:nvSpPr>
        <p:spPr/>
        <p:txBody>
          <a:bodyPr/>
          <a:lstStyle/>
          <a:p>
            <a:r>
              <a:rPr lang="en-US" smtClean="0"/>
              <a:t>www.childlife.org</a:t>
            </a:r>
            <a:endParaRPr lang="en-US" dirty="0"/>
          </a:p>
        </p:txBody>
      </p:sp>
      <p:sp>
        <p:nvSpPr>
          <p:cNvPr id="7" name="Slide Number Placeholder 6"/>
          <p:cNvSpPr>
            <a:spLocks noGrp="1"/>
          </p:cNvSpPr>
          <p:nvPr>
            <p:ph type="sldNum" sz="quarter" idx="4"/>
          </p:nvPr>
        </p:nvSpPr>
        <p:spPr/>
        <p:txBody>
          <a:bodyPr/>
          <a:lstStyle/>
          <a:p>
            <a:fld id="{CFA43143-3B3F-1D45-AEA7-B9645EECE6CA}" type="slidenum">
              <a:rPr lang="en-US" smtClean="0"/>
              <a:pPr/>
              <a:t>33</a:t>
            </a:fld>
            <a:endParaRPr lang="en-US" dirty="0"/>
          </a:p>
        </p:txBody>
      </p:sp>
    </p:spTree>
    <p:extLst>
      <p:ext uri="{BB962C8B-B14F-4D97-AF65-F5344CB8AC3E}">
        <p14:creationId xmlns:p14="http://schemas.microsoft.com/office/powerpoint/2010/main" val="27180954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7352"/>
            <a:ext cx="7886700" cy="779097"/>
          </a:xfrm>
        </p:spPr>
        <p:txBody>
          <a:bodyPr/>
          <a:lstStyle/>
          <a:p>
            <a:pPr algn="ctr"/>
            <a:r>
              <a:rPr lang="en-US" dirty="0" smtClean="0"/>
              <a:t>Thank you to the ACLP members who contributed to the building of the Benchmarking Platform</a:t>
            </a:r>
            <a:br>
              <a:rPr lang="en-US" dirty="0" smtClean="0"/>
            </a:br>
            <a:r>
              <a:rPr lang="en-US" dirty="0"/>
              <a:t/>
            </a:r>
            <a:br>
              <a:rPr lang="en-US" dirty="0"/>
            </a:br>
            <a:r>
              <a:rPr lang="en-US" dirty="0" smtClean="0"/>
              <a:t>Patient Ratio Task Force</a:t>
            </a:r>
            <a:br>
              <a:rPr lang="en-US" dirty="0" smtClean="0"/>
            </a:br>
            <a:r>
              <a:rPr lang="en-US" dirty="0" smtClean="0"/>
              <a:t>Scientific Advancement of Professional Practice Subcommittees: </a:t>
            </a:r>
            <a:br>
              <a:rPr lang="en-US" dirty="0" smtClean="0"/>
            </a:br>
            <a:r>
              <a:rPr lang="en-US" dirty="0" smtClean="0"/>
              <a:t>Research Proposals</a:t>
            </a:r>
            <a:br>
              <a:rPr lang="en-US" dirty="0" smtClean="0"/>
            </a:br>
            <a:r>
              <a:rPr lang="en-US" dirty="0" smtClean="0"/>
              <a:t>Education, Outreach, &amp; Awareness</a:t>
            </a:r>
            <a:br>
              <a:rPr lang="en-US" dirty="0" smtClean="0"/>
            </a:br>
            <a:r>
              <a:rPr lang="en-US" dirty="0" smtClean="0"/>
              <a:t>Benchmarking &amp; Datacenter</a:t>
            </a:r>
            <a:br>
              <a:rPr lang="en-US" dirty="0" smtClean="0"/>
            </a:br>
            <a:r>
              <a:rPr lang="en-US" dirty="0" smtClean="0"/>
              <a:t> </a:t>
            </a:r>
            <a:endParaRPr lang="en-US" dirty="0"/>
          </a:p>
        </p:txBody>
      </p:sp>
    </p:spTree>
    <p:extLst>
      <p:ext uri="{BB962C8B-B14F-4D97-AF65-F5344CB8AC3E}">
        <p14:creationId xmlns:p14="http://schemas.microsoft.com/office/powerpoint/2010/main" val="561707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12960"/>
            <a:ext cx="8034086" cy="943129"/>
          </a:xfrm>
        </p:spPr>
        <p:txBody>
          <a:bodyPr/>
          <a:lstStyle/>
          <a:p>
            <a:r>
              <a:rPr lang="en-US" altLang="en-US" dirty="0">
                <a:ea typeface="ＭＳ Ｐゴシック" pitchFamily="34" charset="-128"/>
              </a:rPr>
              <a:t>Benchmarking- Past</a:t>
            </a:r>
            <a:br>
              <a:rPr lang="en-US" altLang="en-US" dirty="0">
                <a:ea typeface="ＭＳ Ｐゴシック" pitchFamily="34" charset="-128"/>
              </a:rPr>
            </a:br>
            <a:r>
              <a:rPr lang="en-US" altLang="en-US" dirty="0">
                <a:ea typeface="ＭＳ Ｐゴシック" pitchFamily="34" charset="-128"/>
              </a:rPr>
              <a:t>How did we tell our story?</a:t>
            </a:r>
            <a:endParaRPr lang="en-US" dirty="0"/>
          </a:p>
        </p:txBody>
      </p:sp>
      <p:sp>
        <p:nvSpPr>
          <p:cNvPr id="3" name="Text Placeholder 2"/>
          <p:cNvSpPr>
            <a:spLocks noGrp="1"/>
          </p:cNvSpPr>
          <p:nvPr>
            <p:ph type="body" sz="quarter" idx="11"/>
          </p:nvPr>
        </p:nvSpPr>
        <p:spPr/>
        <p:txBody>
          <a:bodyPr/>
          <a:lstStyle/>
          <a:p>
            <a:r>
              <a:rPr lang="en-US" altLang="en-US" sz="2400" dirty="0">
                <a:ea typeface="ＭＳ Ｐゴシック" pitchFamily="34" charset="-128"/>
              </a:rPr>
              <a:t>Share the impact of our work through anecdotes and stories</a:t>
            </a:r>
          </a:p>
          <a:p>
            <a:r>
              <a:rPr lang="en-US" altLang="en-US" sz="2400" dirty="0">
                <a:ea typeface="ＭＳ Ｐゴシック" pitchFamily="34" charset="-128"/>
              </a:rPr>
              <a:t>Collect quotes, letters of support, staff testimonies</a:t>
            </a:r>
          </a:p>
          <a:p>
            <a:r>
              <a:rPr lang="en-US" altLang="en-US" sz="2400" dirty="0">
                <a:ea typeface="ＭＳ Ｐゴシック" pitchFamily="34" charset="-128"/>
              </a:rPr>
              <a:t>Recommend a staffing ratio- 15:1 or adjusted based on location: AAP Statement</a:t>
            </a:r>
          </a:p>
          <a:p>
            <a:r>
              <a:rPr lang="en-US" altLang="en-US" sz="2400" dirty="0">
                <a:ea typeface="ＭＳ Ｐゴシック" pitchFamily="34" charset="-128"/>
              </a:rPr>
              <a:t>Piloted data collection across pilot sites to compare “Apples” to “Apples”: Benchmarking Task Force (2010 – 2014</a:t>
            </a:r>
            <a:r>
              <a:rPr lang="en-US" altLang="en-US" sz="2400" dirty="0" smtClean="0">
                <a:ea typeface="ＭＳ Ｐゴシック" pitchFamily="34" charset="-128"/>
              </a:rPr>
              <a:t>)</a:t>
            </a:r>
            <a:endParaRPr lang="en-US" altLang="en-US" sz="2400" dirty="0">
              <a:ea typeface="ＭＳ Ｐゴシック" pitchFamily="34" charset="-128"/>
            </a:endParaRPr>
          </a:p>
        </p:txBody>
      </p:sp>
      <p:sp>
        <p:nvSpPr>
          <p:cNvPr id="4" name="Footer Placeholder 3"/>
          <p:cNvSpPr>
            <a:spLocks noGrp="1"/>
          </p:cNvSpPr>
          <p:nvPr>
            <p:ph type="ftr" sz="quarter" idx="3"/>
          </p:nvPr>
        </p:nvSpPr>
        <p:spPr/>
        <p:txBody>
          <a:bodyPr/>
          <a:lstStyle/>
          <a:p>
            <a:r>
              <a:rPr lang="en-US" smtClean="0"/>
              <a:t>www.childlife.org</a:t>
            </a:r>
            <a:endParaRPr lang="en-US" dirty="0"/>
          </a:p>
        </p:txBody>
      </p:sp>
      <p:sp>
        <p:nvSpPr>
          <p:cNvPr id="5" name="Slide Number Placeholder 4"/>
          <p:cNvSpPr>
            <a:spLocks noGrp="1"/>
          </p:cNvSpPr>
          <p:nvPr>
            <p:ph type="sldNum" sz="quarter" idx="4"/>
          </p:nvPr>
        </p:nvSpPr>
        <p:spPr/>
        <p:txBody>
          <a:bodyPr/>
          <a:lstStyle/>
          <a:p>
            <a:fld id="{CFA43143-3B3F-1D45-AEA7-B9645EECE6CA}" type="slidenum">
              <a:rPr lang="en-US" smtClean="0"/>
              <a:pPr/>
              <a:t>4</a:t>
            </a:fld>
            <a:endParaRPr lang="en-US" dirty="0"/>
          </a:p>
        </p:txBody>
      </p:sp>
    </p:spTree>
    <p:extLst>
      <p:ext uri="{BB962C8B-B14F-4D97-AF65-F5344CB8AC3E}">
        <p14:creationId xmlns:p14="http://schemas.microsoft.com/office/powerpoint/2010/main" val="1088062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5469"/>
            <a:ext cx="7886700" cy="833363"/>
          </a:xfrm>
        </p:spPr>
        <p:txBody>
          <a:bodyPr/>
          <a:lstStyle/>
          <a:p>
            <a:r>
              <a:rPr lang="en-US" sz="2800" dirty="0" smtClean="0"/>
              <a:t>What data has been collected in the past?</a:t>
            </a: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128832"/>
            <a:ext cx="7504113"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696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5469"/>
            <a:ext cx="7886700" cy="833363"/>
          </a:xfrm>
        </p:spPr>
        <p:txBody>
          <a:bodyPr/>
          <a:lstStyle/>
          <a:p>
            <a:r>
              <a:rPr lang="en-US" dirty="0" smtClean="0"/>
              <a:t>What data is important to you?</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71406" y="2320963"/>
            <a:ext cx="5501207" cy="4171260"/>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6312" y="1931349"/>
            <a:ext cx="2354177" cy="374565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12-Point Star 5"/>
          <p:cNvSpPr/>
          <p:nvPr/>
        </p:nvSpPr>
        <p:spPr>
          <a:xfrm>
            <a:off x="7688263" y="2011422"/>
            <a:ext cx="552450" cy="485775"/>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2</a:t>
            </a:r>
          </a:p>
        </p:txBody>
      </p:sp>
      <p:sp>
        <p:nvSpPr>
          <p:cNvPr id="7" name="12-Point Star 6"/>
          <p:cNvSpPr/>
          <p:nvPr/>
        </p:nvSpPr>
        <p:spPr>
          <a:xfrm>
            <a:off x="7688263" y="2699402"/>
            <a:ext cx="552450" cy="485775"/>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1</a:t>
            </a:r>
          </a:p>
        </p:txBody>
      </p:sp>
      <p:sp>
        <p:nvSpPr>
          <p:cNvPr id="8" name="12-Point Star 7"/>
          <p:cNvSpPr/>
          <p:nvPr/>
        </p:nvSpPr>
        <p:spPr>
          <a:xfrm>
            <a:off x="7688263" y="3694631"/>
            <a:ext cx="552450" cy="485775"/>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3</a:t>
            </a:r>
          </a:p>
        </p:txBody>
      </p:sp>
    </p:spTree>
    <p:extLst>
      <p:ext uri="{BB962C8B-B14F-4D97-AF65-F5344CB8AC3E}">
        <p14:creationId xmlns:p14="http://schemas.microsoft.com/office/powerpoint/2010/main" val="363405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1295870"/>
            <a:ext cx="8034086" cy="649482"/>
          </a:xfrm>
        </p:spPr>
        <p:txBody>
          <a:bodyPr/>
          <a:lstStyle/>
          <a:p>
            <a:r>
              <a:rPr lang="en-US" sz="2800" dirty="0" smtClean="0"/>
              <a:t>How do we know what data is important?</a:t>
            </a:r>
            <a:endParaRPr lang="en-US" sz="2800" dirty="0"/>
          </a:p>
        </p:txBody>
      </p:sp>
      <p:sp>
        <p:nvSpPr>
          <p:cNvPr id="5" name="Text Placeholder 4"/>
          <p:cNvSpPr>
            <a:spLocks noGrp="1"/>
          </p:cNvSpPr>
          <p:nvPr>
            <p:ph type="body" sz="quarter" idx="11"/>
          </p:nvPr>
        </p:nvSpPr>
        <p:spPr>
          <a:xfrm>
            <a:off x="628648" y="1851348"/>
            <a:ext cx="8034087" cy="4045249"/>
          </a:xfrm>
        </p:spPr>
        <p:txBody>
          <a:bodyPr/>
          <a:lstStyle/>
          <a:p>
            <a:r>
              <a:rPr lang="en-US" altLang="en-US" sz="2000" dirty="0">
                <a:ea typeface="ＭＳ Ｐゴシック" pitchFamily="34" charset="-128"/>
              </a:rPr>
              <a:t>We let evidence guide us.</a:t>
            </a:r>
          </a:p>
          <a:p>
            <a:r>
              <a:rPr lang="en-US" altLang="en-US" sz="2000" dirty="0">
                <a:ea typeface="ＭＳ Ｐゴシック" pitchFamily="34" charset="-128"/>
              </a:rPr>
              <a:t>Outcomes from psychosocial support include better coping, less sedation use, increased patient and family satisfaction, better communication and more.</a:t>
            </a:r>
          </a:p>
          <a:p>
            <a:r>
              <a:rPr lang="en-US" altLang="en-US" sz="2000" dirty="0">
                <a:ea typeface="ＭＳ Ｐゴシック" pitchFamily="34" charset="-128"/>
              </a:rPr>
              <a:t>Review of the literature: Published research shows child life impact in 6 distinct areas-</a:t>
            </a:r>
          </a:p>
          <a:p>
            <a:pPr marL="457200" lvl="1" indent="0" algn="ctr">
              <a:buFont typeface="Arial" charset="0"/>
              <a:buNone/>
            </a:pPr>
            <a:r>
              <a:rPr lang="en-US" altLang="en-US" sz="2000" dirty="0">
                <a:ea typeface="ＭＳ Ｐゴシック" pitchFamily="34" charset="-128"/>
              </a:rPr>
              <a:t>Acute Care</a:t>
            </a:r>
          </a:p>
          <a:p>
            <a:pPr marL="457200" lvl="1" indent="0" algn="ctr">
              <a:buFont typeface="Arial" charset="0"/>
              <a:buNone/>
            </a:pPr>
            <a:r>
              <a:rPr lang="en-US" altLang="en-US" sz="2000" dirty="0">
                <a:ea typeface="ＭＳ Ｐゴシック" pitchFamily="34" charset="-128"/>
              </a:rPr>
              <a:t>Critical Care</a:t>
            </a:r>
          </a:p>
          <a:p>
            <a:pPr marL="457200" lvl="1" indent="0" algn="ctr">
              <a:buFont typeface="Arial" charset="0"/>
              <a:buNone/>
            </a:pPr>
            <a:r>
              <a:rPr lang="en-US" altLang="en-US" sz="2000" dirty="0">
                <a:ea typeface="ＭＳ Ｐゴシック" pitchFamily="34" charset="-128"/>
              </a:rPr>
              <a:t>Radiology</a:t>
            </a:r>
          </a:p>
          <a:p>
            <a:pPr marL="457200" lvl="1" indent="0" algn="ctr">
              <a:buFont typeface="Arial" charset="0"/>
              <a:buNone/>
            </a:pPr>
            <a:r>
              <a:rPr lang="en-US" altLang="en-US" sz="2000" dirty="0">
                <a:ea typeface="ＭＳ Ｐゴシック" pitchFamily="34" charset="-128"/>
              </a:rPr>
              <a:t>Pre-Surgery</a:t>
            </a:r>
          </a:p>
          <a:p>
            <a:pPr marL="457200" lvl="1" indent="0" algn="ctr">
              <a:buFont typeface="Arial" charset="0"/>
              <a:buNone/>
            </a:pPr>
            <a:r>
              <a:rPr lang="en-US" altLang="en-US" sz="2000" dirty="0">
                <a:ea typeface="ＭＳ Ｐゴシック" pitchFamily="34" charset="-128"/>
              </a:rPr>
              <a:t>Outpatient Care</a:t>
            </a:r>
          </a:p>
          <a:p>
            <a:pPr marL="457200" lvl="1" indent="0" algn="ctr">
              <a:buFont typeface="Arial" charset="0"/>
              <a:buNone/>
            </a:pPr>
            <a:r>
              <a:rPr lang="en-US" altLang="en-US" sz="2000" dirty="0">
                <a:ea typeface="ＭＳ Ｐゴシック" pitchFamily="34" charset="-128"/>
              </a:rPr>
              <a:t>Emergency </a:t>
            </a:r>
            <a:r>
              <a:rPr lang="en-US" altLang="en-US" sz="2000" dirty="0" smtClean="0">
                <a:ea typeface="ＭＳ Ｐゴシック" pitchFamily="34" charset="-128"/>
              </a:rPr>
              <a:t>Department</a:t>
            </a:r>
            <a:endParaRPr lang="en-US" altLang="en-US" sz="2000" dirty="0">
              <a:ea typeface="ＭＳ Ｐゴシック" pitchFamily="34" charset="-128"/>
            </a:endParaRPr>
          </a:p>
        </p:txBody>
      </p:sp>
      <p:sp>
        <p:nvSpPr>
          <p:cNvPr id="6" name="Footer Placeholder 5"/>
          <p:cNvSpPr>
            <a:spLocks noGrp="1"/>
          </p:cNvSpPr>
          <p:nvPr>
            <p:ph type="ftr" sz="quarter" idx="3"/>
          </p:nvPr>
        </p:nvSpPr>
        <p:spPr/>
        <p:txBody>
          <a:bodyPr/>
          <a:lstStyle/>
          <a:p>
            <a:r>
              <a:rPr lang="en-US" smtClean="0"/>
              <a:t>www.childlife.org</a:t>
            </a:r>
            <a:endParaRPr lang="en-US" dirty="0"/>
          </a:p>
        </p:txBody>
      </p:sp>
      <p:sp>
        <p:nvSpPr>
          <p:cNvPr id="7" name="Slide Number Placeholder 6"/>
          <p:cNvSpPr>
            <a:spLocks noGrp="1"/>
          </p:cNvSpPr>
          <p:nvPr>
            <p:ph type="sldNum" sz="quarter" idx="4"/>
          </p:nvPr>
        </p:nvSpPr>
        <p:spPr/>
        <p:txBody>
          <a:bodyPr/>
          <a:lstStyle/>
          <a:p>
            <a:fld id="{CFA43143-3B3F-1D45-AEA7-B9645EECE6CA}" type="slidenum">
              <a:rPr lang="en-US" smtClean="0"/>
              <a:pPr/>
              <a:t>7</a:t>
            </a:fld>
            <a:endParaRPr lang="en-US" dirty="0"/>
          </a:p>
        </p:txBody>
      </p:sp>
    </p:spTree>
    <p:extLst>
      <p:ext uri="{BB962C8B-B14F-4D97-AF65-F5344CB8AC3E}">
        <p14:creationId xmlns:p14="http://schemas.microsoft.com/office/powerpoint/2010/main" val="110920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5469"/>
            <a:ext cx="7886700" cy="833363"/>
          </a:xfrm>
        </p:spPr>
        <p:txBody>
          <a:bodyPr/>
          <a:lstStyle/>
          <a:p>
            <a:r>
              <a:rPr lang="en-US" dirty="0" smtClean="0"/>
              <a:t>What are our new building blocks?</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28650" y="1982625"/>
            <a:ext cx="7818685" cy="4376976"/>
          </a:xfrm>
          <a:prstGeom prst="rect">
            <a:avLst/>
          </a:prstGeom>
        </p:spPr>
      </p:pic>
      <p:sp>
        <p:nvSpPr>
          <p:cNvPr id="3" name="TextBox 2"/>
          <p:cNvSpPr txBox="1"/>
          <p:nvPr/>
        </p:nvSpPr>
        <p:spPr>
          <a:xfrm rot="651844">
            <a:off x="6111024" y="2154267"/>
            <a:ext cx="3595586" cy="1323439"/>
          </a:xfrm>
          <a:prstGeom prst="rect">
            <a:avLst/>
          </a:prstGeom>
          <a:noFill/>
        </p:spPr>
        <p:txBody>
          <a:bodyPr wrap="square" rtlCol="0">
            <a:spAutoFit/>
          </a:bodyPr>
          <a:lstStyle/>
          <a:p>
            <a:r>
              <a:rPr lang="en-US" sz="8000" b="1" dirty="0" smtClean="0">
                <a:solidFill>
                  <a:srgbClr val="00B050"/>
                </a:solidFill>
              </a:rPr>
              <a:t>ED</a:t>
            </a:r>
            <a:endParaRPr lang="en-US" sz="8000" b="1" dirty="0">
              <a:solidFill>
                <a:srgbClr val="00B050"/>
              </a:solidFill>
            </a:endParaRPr>
          </a:p>
        </p:txBody>
      </p:sp>
    </p:spTree>
    <p:extLst>
      <p:ext uri="{BB962C8B-B14F-4D97-AF65-F5344CB8AC3E}">
        <p14:creationId xmlns:p14="http://schemas.microsoft.com/office/powerpoint/2010/main" val="3920552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5469"/>
            <a:ext cx="7886700" cy="833363"/>
          </a:xfrm>
        </p:spPr>
        <p:txBody>
          <a:bodyPr/>
          <a:lstStyle/>
          <a:p>
            <a:r>
              <a:rPr lang="en-US" dirty="0" smtClean="0"/>
              <a:t>Definitions of Target Areas</a:t>
            </a: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839853"/>
            <a:ext cx="81724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62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ACLP Gray Backgroun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LP White Backgroun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CLP Dark Bkg v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CLP Dark Bkg 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5309</Words>
  <Application>Microsoft Office PowerPoint</Application>
  <PresentationFormat>On-screen Show (4:3)</PresentationFormat>
  <Paragraphs>294</Paragraphs>
  <Slides>34</Slides>
  <Notes>34</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ACLP Gray Background</vt:lpstr>
      <vt:lpstr>ACLP White Background</vt:lpstr>
      <vt:lpstr>ACLP Dark Bkg v1</vt:lpstr>
      <vt:lpstr>ACLP Dark Bkg v2</vt:lpstr>
      <vt:lpstr>Benchmarking Platform:  A New Tool for Child Life</vt:lpstr>
      <vt:lpstr>Webinar Objectives</vt:lpstr>
      <vt:lpstr>Scientific Advancement of Professional Practice Committee</vt:lpstr>
      <vt:lpstr>Benchmarking- Past How did we tell our story?</vt:lpstr>
      <vt:lpstr>What data has been collected in the past?</vt:lpstr>
      <vt:lpstr>What data is important to you?</vt:lpstr>
      <vt:lpstr>How do we know what data is important?</vt:lpstr>
      <vt:lpstr>What are our new building blocks?</vt:lpstr>
      <vt:lpstr>Definitions of Target Areas</vt:lpstr>
      <vt:lpstr>Apples to Apples Comparison: Finding all the red delicious</vt:lpstr>
      <vt:lpstr>What is defined as a patient encounter?</vt:lpstr>
      <vt:lpstr>Example of Patient Encounter</vt:lpstr>
      <vt:lpstr>Determining where to log patient encounters</vt:lpstr>
      <vt:lpstr>Area: =/&gt; 80% services in one area</vt:lpstr>
      <vt:lpstr>Float Position or Consult Staffing Model</vt:lpstr>
      <vt:lpstr>Understanding the use of the median to measure the number of patient encounters</vt:lpstr>
      <vt:lpstr>Understanding the use of the median to measure the number of patient encounters</vt:lpstr>
      <vt:lpstr>Over time, Rapunzel’s patients seen/hours worked looked like this:</vt:lpstr>
      <vt:lpstr>And all together, when everyone’s data is collected and compiled from many specialists or many sites, it might look like this:</vt:lpstr>
      <vt:lpstr>Data Collection Method</vt:lpstr>
      <vt:lpstr>Word Document – Daily </vt:lpstr>
      <vt:lpstr>Word Document – Quarterly</vt:lpstr>
      <vt:lpstr>Excel Document – Daily/Monthly</vt:lpstr>
      <vt:lpstr>Excel Document – Quarterly</vt:lpstr>
      <vt:lpstr>Instructions for Specialist</vt:lpstr>
      <vt:lpstr>Instructions for Program Leader</vt:lpstr>
      <vt:lpstr>With change comes emotions:  Supporting staff</vt:lpstr>
      <vt:lpstr>Introducing “FEELINGS” around PRODUCTIVITY and DATA COLLECTION</vt:lpstr>
      <vt:lpstr>Child Life Professional Data Center  (CLPDC) Website</vt:lpstr>
      <vt:lpstr>Child Life Professional Data Center  (CLPDC) Website</vt:lpstr>
      <vt:lpstr>Child Life Professional Data Center  (CLPDC) Website</vt:lpstr>
      <vt:lpstr>Timeline of Data Collection</vt:lpstr>
      <vt:lpstr>Next steps: </vt:lpstr>
      <vt:lpstr>Thank you to the ACLP members who contributed to the building of the Benchmarking Platform  Patient Ratio Task Force Scientific Advancement of Professional Practice Subcommittees:  Research Proposals Education, Outreach, &amp; Awareness Benchmarking &amp; Datacenter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CLC Presentation Title [Balloon Version]</dc:title>
  <dc:creator>Meagan Roloff</dc:creator>
  <cp:lastModifiedBy>Meagan Roloff</cp:lastModifiedBy>
  <cp:revision>77</cp:revision>
  <cp:lastPrinted>2016-09-12T16:16:44Z</cp:lastPrinted>
  <dcterms:created xsi:type="dcterms:W3CDTF">2016-03-22T17:20:42Z</dcterms:created>
  <dcterms:modified xsi:type="dcterms:W3CDTF">2017-03-24T20:17:49Z</dcterms:modified>
</cp:coreProperties>
</file>